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82" r:id="rId7"/>
    <p:sldId id="283" r:id="rId8"/>
    <p:sldId id="284" r:id="rId9"/>
    <p:sldId id="285" r:id="rId10"/>
    <p:sldId id="286" r:id="rId11"/>
    <p:sldId id="261" r:id="rId12"/>
    <p:sldId id="278" r:id="rId13"/>
    <p:sldId id="262" r:id="rId14"/>
    <p:sldId id="263" r:id="rId15"/>
    <p:sldId id="280" r:id="rId16"/>
    <p:sldId id="281" r:id="rId17"/>
    <p:sldId id="264" r:id="rId18"/>
    <p:sldId id="265" r:id="rId19"/>
    <p:sldId id="266" r:id="rId20"/>
    <p:sldId id="267" r:id="rId21"/>
    <p:sldId id="268" r:id="rId22"/>
    <p:sldId id="269" r:id="rId23"/>
    <p:sldId id="270" r:id="rId24"/>
    <p:sldId id="271" r:id="rId25"/>
    <p:sldId id="272" r:id="rId26"/>
    <p:sldId id="273" r:id="rId27"/>
    <p:sldId id="274" r:id="rId28"/>
    <p:sldId id="275" r:id="rId29"/>
    <p:sldId id="276" r:id="rId30"/>
    <p:sldId id="279" r:id="rId3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6205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147" autoAdjust="0"/>
    <p:restoredTop sz="94660"/>
  </p:normalViewPr>
  <p:slideViewPr>
    <p:cSldViewPr snapToGrid="0">
      <p:cViewPr varScale="1">
        <p:scale>
          <a:sx n="131" d="100"/>
          <a:sy n="131" d="100"/>
        </p:scale>
        <p:origin x="200" y="6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17T22:05:32.8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24575,'1642'0'-1365,"-1625"0"-5461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17T22:05:39.1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24575,'784'0'0,"-760"1"0,0 2 0,0 0 0,30 9 0,-29-5 0,0-2 0,47 3 0,-46-8 0,-5 0 0,0 1 0,-1 0 0,34 8 0,59 11 0,-82-15 0,1-2 0,-1-1 0,1-1 0,31-3 0,9 0 0,2584 2 0,-2641 1 114,0 0-1,24 6 0,-23-3-681,1-2-1,16 2 1,-14-4-6258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17T23:23:58.6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24575,'1179'0'-1365,"-1162"0"-5461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1421E6-4184-ECA7-1D5F-36E4FD5FA5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1495347-9E30-C9C3-F65A-772D864386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D80FED0-692A-1DF3-8638-7FFB2A6EFD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66DB0-CC3A-4ECA-BAC4-2998162FD0BB}" type="datetimeFigureOut">
              <a:rPr lang="ko-KR" altLang="en-US" smtClean="0"/>
              <a:t>2023. 12. 20.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8BB5955-755D-D36D-8D6B-3E98E7CE2F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751970A-8D08-62D8-0787-451EA21B6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A20102-A30F-43FF-8745-E3D6E4EECB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96895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93125E-4F36-6BB5-3864-D4D8ADE46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7B7A3BA-910C-AF24-3686-C920C875DD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D261663-838C-9F87-8A96-CD57CE798D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66DB0-CC3A-4ECA-BAC4-2998162FD0BB}" type="datetimeFigureOut">
              <a:rPr lang="ko-KR" altLang="en-US" smtClean="0"/>
              <a:t>2023. 12. 20.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924E819-374E-57BC-7B05-B4A6CDB277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61FEB0A-2D03-2619-6083-3748160D56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A20102-A30F-43FF-8745-E3D6E4EECB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40503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E3EF168-A226-872A-B2EA-A0838EA676A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3970EAC-A92D-1150-EA0B-B16D27646B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CA21A39-6AC5-7890-D95A-C96B9F785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66DB0-CC3A-4ECA-BAC4-2998162FD0BB}" type="datetimeFigureOut">
              <a:rPr lang="ko-KR" altLang="en-US" smtClean="0"/>
              <a:t>2023. 12. 20.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4A0E8AC-473E-9EAF-264A-B64A4299A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1813066-BD14-AFF6-ECEA-7DDCB067A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A20102-A30F-43FF-8745-E3D6E4EECB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20096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B1C724-59A8-1AE4-9A28-2BCB42E716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A634B06-35FE-830B-BFD1-4BB1603C0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9A04D02-225B-59F1-3785-8B4CFC6C96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66DB0-CC3A-4ECA-BAC4-2998162FD0BB}" type="datetimeFigureOut">
              <a:rPr lang="ko-KR" altLang="en-US" smtClean="0"/>
              <a:t>2023. 12. 20.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6C1C07A-907F-6B99-2A07-2D82134A2B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719811E-54A5-6EDF-6AE4-523756AC3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A20102-A30F-43FF-8745-E3D6E4EECB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50316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03AE95-691F-46D0-1148-E3E49E3AC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8061F8F-2754-8AD5-70B7-1815A11E19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7C8659E-EF68-14A1-130E-69FBC781E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66DB0-CC3A-4ECA-BAC4-2998162FD0BB}" type="datetimeFigureOut">
              <a:rPr lang="ko-KR" altLang="en-US" smtClean="0"/>
              <a:t>2023. 12. 20.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F343B06-9A22-7C08-DC3E-1172020D56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03C16BF-F549-D6D1-3BD4-7833187A89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A20102-A30F-43FF-8745-E3D6E4EECB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32704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332D94-791E-5B09-DFCD-BB3A7829CF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BFE2BAC-55A8-E5C1-E131-133BB2E431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1554F04-5817-09A9-1863-D14A1D3D3C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E1EECB4-BB5F-325B-0B53-08522030EA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66DB0-CC3A-4ECA-BAC4-2998162FD0BB}" type="datetimeFigureOut">
              <a:rPr lang="ko-KR" altLang="en-US" smtClean="0"/>
              <a:t>2023. 12. 20.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863A19E-85FA-671F-2EEA-E3710457F0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49631BD-4B6E-A7AC-F6DD-E5CD40153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A20102-A30F-43FF-8745-E3D6E4EECB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60749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6C2FBD-DDA1-A203-A200-679558D6AA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65B64C2-4950-FF45-D1F5-8A8C093288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F678EC8-683C-D35C-AC3C-201E939B13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3CB0C59-90DB-94B2-2E52-406F74C54D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90116DB-B63E-2B79-91A8-BD183693B2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01DD925-E82C-F76E-7418-065B21181C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66DB0-CC3A-4ECA-BAC4-2998162FD0BB}" type="datetimeFigureOut">
              <a:rPr lang="ko-KR" altLang="en-US" smtClean="0"/>
              <a:t>2023. 12. 20.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91B7EF6-EE99-8FC4-B324-5CD5136349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F175C4A-0259-719D-CB96-750DB9B31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A20102-A30F-43FF-8745-E3D6E4EECB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10246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8CC44F-13F9-36BC-D27E-6E22933E1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8A624F2-FE3E-604D-F1B8-A60A98C1DE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66DB0-CC3A-4ECA-BAC4-2998162FD0BB}" type="datetimeFigureOut">
              <a:rPr lang="ko-KR" altLang="en-US" smtClean="0"/>
              <a:t>2023. 12. 20.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AAFF816-238F-99D4-45E1-FCC1B49D6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F2AD011-798A-7A17-3D0E-FE6A2B9462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A20102-A30F-43FF-8745-E3D6E4EECB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83005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6BA0AC0-1497-921C-1188-C4C05F33BD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66DB0-CC3A-4ECA-BAC4-2998162FD0BB}" type="datetimeFigureOut">
              <a:rPr lang="ko-KR" altLang="en-US" smtClean="0"/>
              <a:t>2023. 12. 20.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2670E68-CDB1-F910-D1C2-FDC3B1C3AC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CDBA4AB-D616-72E0-5D08-1DAC32CC10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A20102-A30F-43FF-8745-E3D6E4EECB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55894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DFF763-734D-8C82-FD96-454FB1A783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DD343A2-005A-E602-E54F-862FCCEB14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D1062EA-9441-A315-2A14-398DAF5928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FAAF5E7-1432-E714-354A-1872794372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66DB0-CC3A-4ECA-BAC4-2998162FD0BB}" type="datetimeFigureOut">
              <a:rPr lang="ko-KR" altLang="en-US" smtClean="0"/>
              <a:t>2023. 12. 20.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9C844F6-986F-85A0-992A-EDCDC9B809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DB86AEC-8B42-DE8D-684E-7D04FECCF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A20102-A30F-43FF-8745-E3D6E4EECB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65771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68A6FB-FD9C-DAB8-5184-8D22A37E90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97DFEEF-0B61-C756-32A4-794375A9D85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3CFE0D8-6D8A-1DA6-0B56-A76B8B59FE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4AB5570-625F-7BFF-C8DF-31AC532515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66DB0-CC3A-4ECA-BAC4-2998162FD0BB}" type="datetimeFigureOut">
              <a:rPr lang="ko-KR" altLang="en-US" smtClean="0"/>
              <a:t>2023. 12. 20.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53B643E-CD74-C6B0-8943-F17F8895D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E10E3C8-124A-CB14-99AB-52A182E3C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A20102-A30F-43FF-8745-E3D6E4EECB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19543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475D04A-912A-5488-C5D8-B4D5F77C50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68369DC-14BD-F029-E482-54D75BC38D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0B3AD05-2B7A-F4D1-E208-07D4EB9500B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5866DB0-CC3A-4ECA-BAC4-2998162FD0BB}" type="datetimeFigureOut">
              <a:rPr lang="ko-KR" altLang="en-US" smtClean="0"/>
              <a:t>2023. 12. 20.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95BF4D5-03BA-C821-81B1-3EA2FD621D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56CE19-6BA2-AC8A-331A-3F9FE8C37F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CA20102-A30F-43FF-8745-E3D6E4EECB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84379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5" Type="http://schemas.openxmlformats.org/officeDocument/2006/relationships/customXml" Target="../ink/ink3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hyperlink" Target="https://www.ajunews.com/view/20221024103253140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2.xml"/><Relationship Id="rId5" Type="http://schemas.openxmlformats.org/officeDocument/2006/relationships/image" Target="../media/image7.png"/><Relationship Id="rId4" Type="http://schemas.openxmlformats.org/officeDocument/2006/relationships/customXml" Target="../ink/ink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41D99F76-986D-E32A-4C06-70D5ACC2A4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05357" y="5876736"/>
            <a:ext cx="670771" cy="670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대통령실 새 상징 공개 “자유·평화·번영 염원” - 경향신문">
            <a:extLst>
              <a:ext uri="{FF2B5EF4-FFF2-40B4-BE49-F238E27FC236}">
                <a16:creationId xmlns:a16="http://schemas.microsoft.com/office/drawing/2014/main" id="{19ED6ECE-4378-462D-4BDD-3BC9779158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48864" y="5663289"/>
            <a:ext cx="1183759" cy="1097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8AC85A1-4987-8134-910C-477668F6AD79}"/>
              </a:ext>
            </a:extLst>
          </p:cNvPr>
          <p:cNvSpPr txBox="1"/>
          <p:nvPr/>
        </p:nvSpPr>
        <p:spPr>
          <a:xfrm>
            <a:off x="1065616" y="2603503"/>
            <a:ext cx="1006076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윤석열 정부는</a:t>
            </a:r>
            <a:r>
              <a:rPr lang="en-US" altLang="ko-KR" sz="60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,</a:t>
            </a:r>
            <a:r>
              <a:rPr lang="ko-KR" altLang="en-US" sz="60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 </a:t>
            </a:r>
            <a:r>
              <a:rPr lang="ko-KR" altLang="en-US" sz="6000" b="1" dirty="0">
                <a:solidFill>
                  <a:schemeClr val="bg1"/>
                </a:solidFill>
                <a:highlight>
                  <a:srgbClr val="06205B"/>
                </a:highlight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검찰공화국</a:t>
            </a:r>
            <a:r>
              <a:rPr lang="ko-KR" altLang="en-US" sz="60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인가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1243EB-BBC1-73D0-5CCE-038814E80F55}"/>
              </a:ext>
            </a:extLst>
          </p:cNvPr>
          <p:cNvSpPr txBox="1"/>
          <p:nvPr/>
        </p:nvSpPr>
        <p:spPr>
          <a:xfrm>
            <a:off x="5081939" y="3743856"/>
            <a:ext cx="20281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우리</a:t>
            </a:r>
            <a:r>
              <a:rPr lang="en-US" altLang="ko-KR" sz="1200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G _ </a:t>
            </a:r>
            <a:r>
              <a:rPr lang="ko-KR" altLang="en-US" sz="1200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김지환</a:t>
            </a:r>
            <a:r>
              <a:rPr lang="en-US" altLang="ko-KR" sz="1200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, </a:t>
            </a:r>
            <a:r>
              <a:rPr lang="ko-KR" altLang="en-US" sz="1200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고연우</a:t>
            </a:r>
            <a:r>
              <a:rPr lang="en-US" altLang="ko-KR" sz="1200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, </a:t>
            </a:r>
            <a:r>
              <a:rPr lang="ko-KR" altLang="en-US" sz="1200" dirty="0" err="1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신해리</a:t>
            </a:r>
            <a:endParaRPr lang="ko-KR" altLang="en-US" sz="1200" dirty="0">
              <a:latin typeface="AppleSDGothicNeoR00" panose="02000503000000000000" pitchFamily="2" charset="-127"/>
              <a:ea typeface="AppleSDGothicNeoR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120147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원, 도표, 대칭, 라인이(가) 표시된 사진&#10;&#10;자동 생성된 설명">
            <a:extLst>
              <a:ext uri="{FF2B5EF4-FFF2-40B4-BE49-F238E27FC236}">
                <a16:creationId xmlns:a16="http://schemas.microsoft.com/office/drawing/2014/main" id="{FC61DF50-D0A2-5AD1-3CD8-90D5A8C6BA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391" y="292035"/>
            <a:ext cx="6096000" cy="5918200"/>
          </a:xfrm>
          <a:prstGeom prst="rect">
            <a:avLst/>
          </a:prstGeom>
        </p:spPr>
      </p:pic>
      <p:pic>
        <p:nvPicPr>
          <p:cNvPr id="1026" name="Picture 2" descr="대통령실 새 상징 공개 “자유·평화·번영 염원” - 경향신문">
            <a:extLst>
              <a:ext uri="{FF2B5EF4-FFF2-40B4-BE49-F238E27FC236}">
                <a16:creationId xmlns:a16="http://schemas.microsoft.com/office/drawing/2014/main" id="{19ED6ECE-4378-462D-4BDD-3BC9779158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48864" y="5663289"/>
            <a:ext cx="1183759" cy="1097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ABFE9EB-0EE9-5355-775B-57C88F9AE733}"/>
              </a:ext>
            </a:extLst>
          </p:cNvPr>
          <p:cNvSpPr txBox="1"/>
          <p:nvPr/>
        </p:nvSpPr>
        <p:spPr>
          <a:xfrm>
            <a:off x="233756" y="261257"/>
            <a:ext cx="37000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법무부 분석 </a:t>
            </a:r>
            <a:r>
              <a:rPr lang="en-US" altLang="ko-KR" sz="20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(</a:t>
            </a:r>
            <a:r>
              <a:rPr lang="ko-KR" altLang="en-US" sz="20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소속</a:t>
            </a:r>
            <a:r>
              <a:rPr lang="en-US" altLang="ko-KR" sz="20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-</a:t>
            </a:r>
            <a:r>
              <a:rPr lang="ko-KR" altLang="en-US" sz="20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소속 </a:t>
            </a:r>
            <a:r>
              <a:rPr lang="en-US" altLang="ko-KR" sz="20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1mod)</a:t>
            </a:r>
          </a:p>
          <a:p>
            <a:r>
              <a:rPr lang="en-US" altLang="ko-KR" sz="20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Preview </a:t>
            </a:r>
            <a:r>
              <a:rPr lang="ko-KR" altLang="en-US" sz="20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시각화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9BC34F-214C-BE49-8A35-13DB8B6D8712}"/>
              </a:ext>
            </a:extLst>
          </p:cNvPr>
          <p:cNvSpPr txBox="1"/>
          <p:nvPr/>
        </p:nvSpPr>
        <p:spPr>
          <a:xfrm>
            <a:off x="380609" y="1785891"/>
            <a:ext cx="465149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근접 중심성으로 보았을 때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서울중앙지방검찰청 </a:t>
            </a:r>
            <a:r>
              <a:rPr kumimoji="1" lang="en-US" altLang="ko-KR" dirty="0">
                <a:sym typeface="Wingdings" pitchFamily="2" charset="2"/>
              </a:rPr>
              <a:t></a:t>
            </a:r>
            <a:r>
              <a:rPr kumimoji="1" lang="ko-KR" altLang="en-US" dirty="0">
                <a:sym typeface="Wingdings" pitchFamily="2" charset="2"/>
              </a:rPr>
              <a:t> 대검찰청 </a:t>
            </a:r>
            <a:r>
              <a:rPr kumimoji="1" lang="en-US" altLang="ko-KR" dirty="0">
                <a:sym typeface="Wingdings" pitchFamily="2" charset="2"/>
              </a:rPr>
              <a:t></a:t>
            </a:r>
            <a:r>
              <a:rPr kumimoji="1" lang="ko-KR" altLang="en-US" dirty="0">
                <a:sym typeface="Wingdings" pitchFamily="2" charset="2"/>
              </a:rPr>
              <a:t> 법무부 서로 엄청나게 근접되어 있다는 것을 </a:t>
            </a:r>
            <a:r>
              <a:rPr kumimoji="1" lang="en-US" altLang="ko-KR" dirty="0">
                <a:sym typeface="Wingdings" pitchFamily="2" charset="2"/>
              </a:rPr>
              <a:t>directed</a:t>
            </a:r>
            <a:r>
              <a:rPr kumimoji="1" lang="ko-KR" altLang="en-US" dirty="0">
                <a:sym typeface="Wingdings" pitchFamily="2" charset="2"/>
              </a:rPr>
              <a:t>의 정도를 보면 알 수 있습니다</a:t>
            </a:r>
            <a:r>
              <a:rPr kumimoji="1" lang="en-US" altLang="ko-KR" dirty="0">
                <a:sym typeface="Wingdings" pitchFamily="2" charset="2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D02976-64A7-3F19-0A1C-98D5C0752CCA}"/>
              </a:ext>
            </a:extLst>
          </p:cNvPr>
          <p:cNvSpPr txBox="1"/>
          <p:nvPr/>
        </p:nvSpPr>
        <p:spPr>
          <a:xfrm>
            <a:off x="3933808" y="292035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보충</a:t>
            </a:r>
            <a:r>
              <a:rPr kumimoji="1" lang="ko-KR" altLang="en-US" dirty="0"/>
              <a:t> 자료</a:t>
            </a:r>
            <a:endParaRPr kumimoji="1" lang="ko-Kore-KR" altLang="en-US" dirty="0"/>
          </a:p>
        </p:txBody>
      </p:sp>
      <p:pic>
        <p:nvPicPr>
          <p:cNvPr id="8" name="그림 7" descr="텍스트, 스크린샷, 메뉴, 번호이(가) 표시된 사진&#10;&#10;자동 생성된 설명">
            <a:extLst>
              <a:ext uri="{FF2B5EF4-FFF2-40B4-BE49-F238E27FC236}">
                <a16:creationId xmlns:a16="http://schemas.microsoft.com/office/drawing/2014/main" id="{4FB25293-DB96-8FB5-5D29-08E320142A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756" y="3403734"/>
            <a:ext cx="4945206" cy="2808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5043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26DAFA66-9CF8-2FCE-7A68-9D450FD688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대통령실 새 상징 공개 “자유·평화·번영 염원” - 경향신문">
            <a:extLst>
              <a:ext uri="{FF2B5EF4-FFF2-40B4-BE49-F238E27FC236}">
                <a16:creationId xmlns:a16="http://schemas.microsoft.com/office/drawing/2014/main" id="{47327DA0-1099-016F-5098-79117D20D3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48864" y="5663289"/>
            <a:ext cx="1183759" cy="1097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B68E11E-9D61-0922-8FA1-17887695A0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6233" y="2261"/>
            <a:ext cx="7329092" cy="685573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잉크 7">
                <a:extLst>
                  <a:ext uri="{FF2B5EF4-FFF2-40B4-BE49-F238E27FC236}">
                    <a16:creationId xmlns:a16="http://schemas.microsoft.com/office/drawing/2014/main" id="{2C44DA96-2C14-BDF1-B68F-CD702D32553F}"/>
                  </a:ext>
                </a:extLst>
              </p14:cNvPr>
              <p14:cNvContentPartPr/>
              <p14:nvPr/>
            </p14:nvContentPartPr>
            <p14:xfrm>
              <a:off x="5442307" y="4242888"/>
              <a:ext cx="430920" cy="360"/>
            </p14:xfrm>
          </p:contentPart>
        </mc:Choice>
        <mc:Fallback xmlns="">
          <p:pic>
            <p:nvPicPr>
              <p:cNvPr id="8" name="잉크 7">
                <a:extLst>
                  <a:ext uri="{FF2B5EF4-FFF2-40B4-BE49-F238E27FC236}">
                    <a16:creationId xmlns:a16="http://schemas.microsoft.com/office/drawing/2014/main" id="{2C44DA96-2C14-BDF1-B68F-CD702D32553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433667" y="4233888"/>
                <a:ext cx="44856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5F0E633B-286F-5577-0E02-17D7EF8C5C94}"/>
              </a:ext>
            </a:extLst>
          </p:cNvPr>
          <p:cNvSpPr txBox="1"/>
          <p:nvPr/>
        </p:nvSpPr>
        <p:spPr>
          <a:xfrm>
            <a:off x="200708" y="5006630"/>
            <a:ext cx="609407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>
                <a:solidFill>
                  <a:srgbClr val="595959"/>
                </a:solidFill>
                <a:effectLst/>
                <a:latin typeface="AppleSDGothicNeoR00" panose="02000503000000000000" pitchFamily="2" charset="-127"/>
                <a:ea typeface="AppleSDGothicNeoR00" panose="02000503000000000000" pitchFamily="2" charset="-127"/>
              </a:rPr>
              <a:t>한동훈 </a:t>
            </a:r>
            <a:r>
              <a:rPr lang="en-US" altLang="ko-KR" sz="1800" b="0" i="0" u="none" strike="noStrike" dirty="0">
                <a:solidFill>
                  <a:srgbClr val="595959"/>
                </a:solidFill>
                <a:effectLst/>
                <a:latin typeface="AppleSDGothicNeoR00" panose="02000503000000000000" pitchFamily="2" charset="-127"/>
                <a:ea typeface="AppleSDGothicNeoR00" panose="02000503000000000000" pitchFamily="2" charset="-127"/>
              </a:rPr>
              <a:t>- </a:t>
            </a:r>
            <a:r>
              <a:rPr lang="ko-KR" altLang="en-US" sz="1800" b="0" i="0" u="none" strike="noStrike" dirty="0">
                <a:solidFill>
                  <a:srgbClr val="595959"/>
                </a:solidFill>
                <a:effectLst/>
                <a:latin typeface="AppleSDGothicNeoR00" panose="02000503000000000000" pitchFamily="2" charset="-127"/>
                <a:ea typeface="AppleSDGothicNeoR00" panose="02000503000000000000" pitchFamily="2" charset="-127"/>
              </a:rPr>
              <a:t>법무부 장관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>
                <a:solidFill>
                  <a:srgbClr val="595959"/>
                </a:solidFill>
                <a:effectLst/>
                <a:latin typeface="AppleSDGothicNeoR00" panose="02000503000000000000" pitchFamily="2" charset="-127"/>
                <a:ea typeface="AppleSDGothicNeoR00" panose="02000503000000000000" pitchFamily="2" charset="-127"/>
              </a:rPr>
              <a:t>박찬호 </a:t>
            </a:r>
            <a:r>
              <a:rPr lang="en-US" altLang="ko-KR" sz="1800" b="0" i="0" u="none" strike="noStrike" dirty="0">
                <a:solidFill>
                  <a:srgbClr val="595959"/>
                </a:solidFill>
                <a:effectLst/>
                <a:latin typeface="AppleSDGothicNeoR00" panose="02000503000000000000" pitchFamily="2" charset="-127"/>
                <a:ea typeface="AppleSDGothicNeoR00" panose="02000503000000000000" pitchFamily="2" charset="-127"/>
              </a:rPr>
              <a:t>- </a:t>
            </a:r>
            <a:r>
              <a:rPr lang="ko-KR" altLang="en-US" sz="1800" b="0" i="0" u="none" strike="noStrike" dirty="0">
                <a:solidFill>
                  <a:srgbClr val="595959"/>
                </a:solidFill>
                <a:effectLst/>
                <a:latin typeface="AppleSDGothicNeoR00" panose="02000503000000000000" pitchFamily="2" charset="-127"/>
                <a:ea typeface="AppleSDGothicNeoR00" panose="02000503000000000000" pitchFamily="2" charset="-127"/>
              </a:rPr>
              <a:t>광주지방검찰청장 </a:t>
            </a:r>
            <a:r>
              <a:rPr lang="en-US" altLang="ko-KR" sz="1800" b="0" i="0" u="none" strike="noStrike" dirty="0">
                <a:solidFill>
                  <a:srgbClr val="595959"/>
                </a:solidFill>
                <a:effectLst/>
                <a:latin typeface="AppleSDGothicNeoR00" panose="02000503000000000000" pitchFamily="2" charset="-127"/>
                <a:ea typeface="AppleSDGothicNeoR00" panose="02000503000000000000" pitchFamily="2" charset="-127"/>
              </a:rPr>
              <a:t>(</a:t>
            </a:r>
            <a:r>
              <a:rPr lang="ko-KR" altLang="en-US" sz="1800" b="0" i="0" u="none" strike="noStrike" dirty="0">
                <a:solidFill>
                  <a:srgbClr val="595959"/>
                </a:solidFill>
                <a:effectLst/>
                <a:latin typeface="AppleSDGothicNeoR00" panose="02000503000000000000" pitchFamily="2" charset="-127"/>
                <a:ea typeface="AppleSDGothicNeoR00" panose="02000503000000000000" pitchFamily="2" charset="-127"/>
              </a:rPr>
              <a:t>사퇴</a:t>
            </a:r>
            <a:r>
              <a:rPr lang="en-US" altLang="ko-KR" sz="1800" b="0" i="0" u="none" strike="noStrike" dirty="0">
                <a:solidFill>
                  <a:srgbClr val="595959"/>
                </a:solidFill>
                <a:effectLst/>
                <a:latin typeface="AppleSDGothicNeoR00" panose="02000503000000000000" pitchFamily="2" charset="-127"/>
                <a:ea typeface="AppleSDGothicNeoR00" panose="02000503000000000000" pitchFamily="2" charset="-127"/>
              </a:rPr>
              <a:t>)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>
                <a:solidFill>
                  <a:srgbClr val="595959"/>
                </a:solidFill>
                <a:effectLst/>
                <a:latin typeface="AppleSDGothicNeoR00" panose="02000503000000000000" pitchFamily="2" charset="-127"/>
                <a:ea typeface="AppleSDGothicNeoR00" panose="02000503000000000000" pitchFamily="2" charset="-127"/>
              </a:rPr>
              <a:t>주진우 </a:t>
            </a:r>
            <a:r>
              <a:rPr lang="en-US" altLang="ko-KR" sz="1800" b="0" i="0" u="none" strike="noStrike" dirty="0">
                <a:solidFill>
                  <a:srgbClr val="595959"/>
                </a:solidFill>
                <a:effectLst/>
                <a:latin typeface="AppleSDGothicNeoR00" panose="02000503000000000000" pitchFamily="2" charset="-127"/>
                <a:ea typeface="AppleSDGothicNeoR00" panose="02000503000000000000" pitchFamily="2" charset="-127"/>
              </a:rPr>
              <a:t>- </a:t>
            </a:r>
            <a:r>
              <a:rPr lang="ko-KR" altLang="en-US" sz="1800" b="0" i="0" u="none" strike="noStrike" dirty="0">
                <a:solidFill>
                  <a:srgbClr val="595959"/>
                </a:solidFill>
                <a:effectLst/>
                <a:latin typeface="AppleSDGothicNeoR00" panose="02000503000000000000" pitchFamily="2" charset="-127"/>
                <a:ea typeface="AppleSDGothicNeoR00" panose="02000503000000000000" pitchFamily="2" charset="-127"/>
              </a:rPr>
              <a:t>대통령 비서실 법률 비서관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 err="1">
                <a:solidFill>
                  <a:srgbClr val="595959"/>
                </a:solidFill>
                <a:effectLst/>
                <a:latin typeface="AppleSDGothicNeoR00" panose="02000503000000000000" pitchFamily="2" charset="-127"/>
                <a:ea typeface="AppleSDGothicNeoR00" panose="02000503000000000000" pitchFamily="2" charset="-127"/>
              </a:rPr>
              <a:t>이복현</a:t>
            </a:r>
            <a:r>
              <a:rPr lang="ko-KR" altLang="en-US" sz="1800" b="0" i="0" u="none" strike="noStrike" dirty="0">
                <a:solidFill>
                  <a:srgbClr val="595959"/>
                </a:solidFill>
                <a:effectLst/>
                <a:latin typeface="AppleSDGothicNeoR00" panose="02000503000000000000" pitchFamily="2" charset="-127"/>
                <a:ea typeface="AppleSDGothicNeoR00" panose="02000503000000000000" pitchFamily="2" charset="-127"/>
              </a:rPr>
              <a:t> </a:t>
            </a:r>
            <a:r>
              <a:rPr lang="en-US" altLang="ko-KR" sz="1800" b="0" i="0" u="none" strike="noStrike" dirty="0">
                <a:solidFill>
                  <a:srgbClr val="595959"/>
                </a:solidFill>
                <a:effectLst/>
                <a:latin typeface="AppleSDGothicNeoR00" panose="02000503000000000000" pitchFamily="2" charset="-127"/>
                <a:ea typeface="AppleSDGothicNeoR00" panose="02000503000000000000" pitchFamily="2" charset="-127"/>
              </a:rPr>
              <a:t>- </a:t>
            </a:r>
            <a:r>
              <a:rPr lang="ko-KR" altLang="en-US" sz="1800" b="0" i="0" u="none" strike="noStrike" dirty="0">
                <a:solidFill>
                  <a:srgbClr val="595959"/>
                </a:solidFill>
                <a:effectLst/>
                <a:latin typeface="AppleSDGothicNeoR00" panose="02000503000000000000" pitchFamily="2" charset="-127"/>
                <a:ea typeface="AppleSDGothicNeoR00" panose="02000503000000000000" pitchFamily="2" charset="-127"/>
              </a:rPr>
              <a:t>금융감독원장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 err="1">
                <a:solidFill>
                  <a:srgbClr val="595959"/>
                </a:solidFill>
                <a:effectLst/>
                <a:latin typeface="AppleSDGothicNeoR00" panose="02000503000000000000" pitchFamily="2" charset="-127"/>
                <a:ea typeface="AppleSDGothicNeoR00" panose="02000503000000000000" pitchFamily="2" charset="-127"/>
              </a:rPr>
              <a:t>이두봉</a:t>
            </a:r>
            <a:r>
              <a:rPr lang="ko-KR" altLang="en-US" sz="1800" b="0" i="0" u="none" strike="noStrike" dirty="0">
                <a:solidFill>
                  <a:srgbClr val="595959"/>
                </a:solidFill>
                <a:effectLst/>
                <a:latin typeface="AppleSDGothicNeoR00" panose="02000503000000000000" pitchFamily="2" charset="-127"/>
                <a:ea typeface="AppleSDGothicNeoR00" panose="02000503000000000000" pitchFamily="2" charset="-127"/>
              </a:rPr>
              <a:t> </a:t>
            </a:r>
            <a:r>
              <a:rPr lang="en-US" altLang="ko-KR" sz="1800" b="0" i="0" u="none" strike="noStrike" dirty="0">
                <a:solidFill>
                  <a:srgbClr val="595959"/>
                </a:solidFill>
                <a:effectLst/>
                <a:latin typeface="AppleSDGothicNeoR00" panose="02000503000000000000" pitchFamily="2" charset="-127"/>
                <a:ea typeface="AppleSDGothicNeoR00" panose="02000503000000000000" pitchFamily="2" charset="-127"/>
              </a:rPr>
              <a:t>- </a:t>
            </a:r>
            <a:r>
              <a:rPr lang="ko-KR" altLang="en-US" sz="1800" b="0" i="0" u="none" strike="noStrike" dirty="0">
                <a:solidFill>
                  <a:srgbClr val="595959"/>
                </a:solidFill>
                <a:effectLst/>
                <a:latin typeface="AppleSDGothicNeoR00" panose="02000503000000000000" pitchFamily="2" charset="-127"/>
                <a:ea typeface="AppleSDGothicNeoR00" panose="02000503000000000000" pitchFamily="2" charset="-127"/>
              </a:rPr>
              <a:t>대전고등검찰청장 </a:t>
            </a:r>
            <a:r>
              <a:rPr lang="en-US" altLang="ko-KR" sz="1800" b="0" i="0" u="none" strike="noStrike" dirty="0">
                <a:solidFill>
                  <a:srgbClr val="595959"/>
                </a:solidFill>
                <a:effectLst/>
                <a:latin typeface="AppleSDGothicNeoR00" panose="02000503000000000000" pitchFamily="2" charset="-127"/>
                <a:ea typeface="AppleSDGothicNeoR00" panose="02000503000000000000" pitchFamily="2" charset="-127"/>
              </a:rPr>
              <a:t>(</a:t>
            </a:r>
            <a:r>
              <a:rPr lang="ko-KR" altLang="en-US" sz="1800" b="0" i="0" u="none" strike="noStrike" dirty="0">
                <a:solidFill>
                  <a:srgbClr val="595959"/>
                </a:solidFill>
                <a:effectLst/>
                <a:latin typeface="AppleSDGothicNeoR00" panose="02000503000000000000" pitchFamily="2" charset="-127"/>
                <a:ea typeface="AppleSDGothicNeoR00" panose="02000503000000000000" pitchFamily="2" charset="-127"/>
              </a:rPr>
              <a:t>사퇴</a:t>
            </a:r>
            <a:r>
              <a:rPr lang="en-US" altLang="ko-KR" sz="1800" b="0" i="0" u="none" strike="noStrike" dirty="0">
                <a:solidFill>
                  <a:srgbClr val="595959"/>
                </a:solidFill>
                <a:effectLst/>
                <a:latin typeface="AppleSDGothicNeoR00" panose="02000503000000000000" pitchFamily="2" charset="-127"/>
                <a:ea typeface="AppleSDGothicNeoR00" panose="02000503000000000000" pitchFamily="2" charset="-127"/>
              </a:rPr>
              <a:t>)</a:t>
            </a:r>
          </a:p>
          <a:p>
            <a:pPr rtl="0" fontAlgn="base">
              <a:spcBef>
                <a:spcPts val="0"/>
              </a:spcBef>
              <a:spcAft>
                <a:spcPts val="1200"/>
              </a:spcAft>
            </a:pPr>
            <a:r>
              <a:rPr lang="ko-KR" altLang="en-US" sz="1800" b="0" i="0" u="none" strike="noStrike" dirty="0">
                <a:solidFill>
                  <a:srgbClr val="595959"/>
                </a:solidFill>
                <a:effectLst/>
                <a:latin typeface="AppleSDGothicNeoR00" panose="02000503000000000000" pitchFamily="2" charset="-127"/>
                <a:ea typeface="AppleSDGothicNeoR00" panose="02000503000000000000" pitchFamily="2" charset="-127"/>
              </a:rPr>
              <a:t>윤대진 </a:t>
            </a:r>
            <a:r>
              <a:rPr lang="en-US" altLang="ko-KR" sz="1800" b="0" i="0" u="none" strike="noStrike" dirty="0">
                <a:solidFill>
                  <a:srgbClr val="595959"/>
                </a:solidFill>
                <a:effectLst/>
                <a:latin typeface="AppleSDGothicNeoR00" panose="02000503000000000000" pitchFamily="2" charset="-127"/>
                <a:ea typeface="AppleSDGothicNeoR00" panose="02000503000000000000" pitchFamily="2" charset="-127"/>
              </a:rPr>
              <a:t>- </a:t>
            </a:r>
            <a:r>
              <a:rPr lang="ko-KR" altLang="en-US" sz="1800" b="0" i="0" u="none" strike="noStrike" dirty="0">
                <a:solidFill>
                  <a:srgbClr val="595959"/>
                </a:solidFill>
                <a:effectLst/>
                <a:latin typeface="AppleSDGothicNeoR00" panose="02000503000000000000" pitchFamily="2" charset="-127"/>
                <a:ea typeface="AppleSDGothicNeoR00" panose="02000503000000000000" pitchFamily="2" charset="-127"/>
              </a:rPr>
              <a:t>법무연수원 기획부장 </a:t>
            </a:r>
            <a:r>
              <a:rPr lang="en-US" altLang="ko-KR" sz="1800" b="0" i="0" u="none" strike="noStrike" dirty="0">
                <a:solidFill>
                  <a:srgbClr val="595959"/>
                </a:solidFill>
                <a:effectLst/>
                <a:latin typeface="AppleSDGothicNeoR00" panose="02000503000000000000" pitchFamily="2" charset="-127"/>
                <a:ea typeface="AppleSDGothicNeoR00" panose="02000503000000000000" pitchFamily="2" charset="-127"/>
              </a:rPr>
              <a:t>(</a:t>
            </a:r>
            <a:r>
              <a:rPr lang="ko-KR" altLang="en-US" sz="1800" b="0" i="0" u="none" strike="noStrike" dirty="0">
                <a:solidFill>
                  <a:srgbClr val="595959"/>
                </a:solidFill>
                <a:effectLst/>
                <a:latin typeface="AppleSDGothicNeoR00" panose="02000503000000000000" pitchFamily="2" charset="-127"/>
                <a:ea typeface="AppleSDGothicNeoR00" panose="02000503000000000000" pitchFamily="2" charset="-127"/>
              </a:rPr>
              <a:t>사퇴</a:t>
            </a:r>
            <a:r>
              <a:rPr lang="en-US" altLang="ko-KR" sz="1800" b="0" i="0" u="none" strike="noStrike" dirty="0">
                <a:solidFill>
                  <a:srgbClr val="595959"/>
                </a:solidFill>
                <a:effectLst/>
                <a:latin typeface="AppleSDGothicNeoR00" panose="02000503000000000000" pitchFamily="2" charset="-127"/>
                <a:ea typeface="AppleSDGothicNeoR00" panose="02000503000000000000" pitchFamily="2" charset="-127"/>
              </a:rPr>
              <a:t>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8AE21DF-308C-E6CA-E80B-F1821C661EF2}"/>
              </a:ext>
            </a:extLst>
          </p:cNvPr>
          <p:cNvSpPr txBox="1"/>
          <p:nvPr/>
        </p:nvSpPr>
        <p:spPr>
          <a:xfrm>
            <a:off x="233756" y="261257"/>
            <a:ext cx="33297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err="1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윤통과</a:t>
            </a:r>
            <a:r>
              <a:rPr lang="ko-KR" altLang="en-US" sz="20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함께 사건을 맡았던 사람</a:t>
            </a:r>
            <a:endParaRPr lang="en-US" altLang="ko-KR" sz="20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en-US" altLang="ko-KR" sz="20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(</a:t>
            </a:r>
            <a:r>
              <a:rPr lang="ko-KR" altLang="en-US" sz="20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사람</a:t>
            </a:r>
            <a:r>
              <a:rPr lang="en-US" altLang="ko-KR" sz="20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 </a:t>
            </a:r>
            <a:r>
              <a:rPr lang="ko-KR" altLang="en-US" sz="20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사람 </a:t>
            </a:r>
            <a:r>
              <a:rPr lang="en-US" altLang="ko-KR" sz="20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1–mode)</a:t>
            </a:r>
            <a:endParaRPr lang="ko-KR" altLang="en-US" sz="20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670551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대통령실 새 상징 공개 “자유·평화·번영 염원” - 경향신문">
            <a:extLst>
              <a:ext uri="{FF2B5EF4-FFF2-40B4-BE49-F238E27FC236}">
                <a16:creationId xmlns:a16="http://schemas.microsoft.com/office/drawing/2014/main" id="{47327DA0-1099-016F-5098-79117D20D3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48864" y="5663289"/>
            <a:ext cx="1183759" cy="1097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8AE21DF-308C-E6CA-E80B-F1821C661EF2}"/>
              </a:ext>
            </a:extLst>
          </p:cNvPr>
          <p:cNvSpPr txBox="1"/>
          <p:nvPr/>
        </p:nvSpPr>
        <p:spPr>
          <a:xfrm>
            <a:off x="233756" y="261257"/>
            <a:ext cx="33297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err="1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윤통과</a:t>
            </a:r>
            <a:r>
              <a:rPr lang="ko-KR" altLang="en-US" sz="20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함께 사건을 맡았던 사람</a:t>
            </a:r>
            <a:endParaRPr lang="en-US" altLang="ko-KR" sz="20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en-US" altLang="ko-KR" sz="20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(</a:t>
            </a:r>
            <a:r>
              <a:rPr lang="ko-KR" altLang="en-US" sz="20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사람</a:t>
            </a:r>
            <a:r>
              <a:rPr lang="en-US" altLang="ko-KR" sz="20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 </a:t>
            </a:r>
            <a:r>
              <a:rPr lang="ko-KR" altLang="en-US" sz="20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사건</a:t>
            </a:r>
            <a:r>
              <a:rPr lang="en-US" altLang="ko-KR" sz="20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)</a:t>
            </a:r>
            <a:endParaRPr lang="ko-KR" altLang="en-US" sz="20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pic>
        <p:nvPicPr>
          <p:cNvPr id="23554" name="Picture 2">
            <a:extLst>
              <a:ext uri="{FF2B5EF4-FFF2-40B4-BE49-F238E27FC236}">
                <a16:creationId xmlns:a16="http://schemas.microsoft.com/office/drawing/2014/main" id="{B23788EE-F4A1-E02B-0894-8EE7A96BEF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74" t="6081" r="13627" b="9440"/>
          <a:stretch/>
        </p:blipFill>
        <p:spPr bwMode="auto">
          <a:xfrm>
            <a:off x="2443277" y="803104"/>
            <a:ext cx="7095744" cy="5793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93099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대통령실 새 상징 공개 “자유·평화·번영 염원” - 경향신문">
            <a:extLst>
              <a:ext uri="{FF2B5EF4-FFF2-40B4-BE49-F238E27FC236}">
                <a16:creationId xmlns:a16="http://schemas.microsoft.com/office/drawing/2014/main" id="{245C0499-DC49-4C70-7080-A98F65C7BB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48864" y="5663289"/>
            <a:ext cx="1183759" cy="1097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A987E559-4731-B832-5AA5-27809346D5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2888" y="0"/>
            <a:ext cx="91662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291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대통령실 새 상징 공개 “자유·평화·번영 염원” - 경향신문">
            <a:extLst>
              <a:ext uri="{FF2B5EF4-FFF2-40B4-BE49-F238E27FC236}">
                <a16:creationId xmlns:a16="http://schemas.microsoft.com/office/drawing/2014/main" id="{245C0499-DC49-4C70-7080-A98F65C7BB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48864" y="5663289"/>
            <a:ext cx="1183759" cy="1097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8FD4B17F-6AF5-8011-7F07-D0D7DC7EDB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2094" y="821634"/>
            <a:ext cx="5194514" cy="5530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5" name="Picture 3">
            <a:extLst>
              <a:ext uri="{FF2B5EF4-FFF2-40B4-BE49-F238E27FC236}">
                <a16:creationId xmlns:a16="http://schemas.microsoft.com/office/drawing/2014/main" id="{494E23BC-5623-4422-2AAC-1C23DFB9F6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944" y="1091122"/>
            <a:ext cx="5091048" cy="4965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92FC4AC-7280-9471-D62D-D19B64D8AFF3}"/>
              </a:ext>
            </a:extLst>
          </p:cNvPr>
          <p:cNvSpPr txBox="1"/>
          <p:nvPr/>
        </p:nvSpPr>
        <p:spPr>
          <a:xfrm>
            <a:off x="233756" y="261257"/>
            <a:ext cx="22846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대통령실 장차관급</a:t>
            </a:r>
            <a:endParaRPr lang="en-US" altLang="ko-KR" sz="20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en-US" altLang="ko-KR" sz="20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(</a:t>
            </a:r>
            <a:r>
              <a:rPr lang="ko-KR" altLang="en-US" sz="20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사람</a:t>
            </a:r>
            <a:r>
              <a:rPr lang="en-US" altLang="ko-KR" sz="20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 </a:t>
            </a:r>
            <a:r>
              <a:rPr lang="ko-KR" altLang="en-US" sz="20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사람 </a:t>
            </a:r>
            <a:r>
              <a:rPr lang="en-US" altLang="ko-KR" sz="20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1–mode)</a:t>
            </a:r>
            <a:endParaRPr lang="ko-KR" altLang="en-US" sz="20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56412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스크린샷, 도표, 원, 라인이(가) 표시된 사진&#10;&#10;자동 생성된 설명">
            <a:extLst>
              <a:ext uri="{FF2B5EF4-FFF2-40B4-BE49-F238E27FC236}">
                <a16:creationId xmlns:a16="http://schemas.microsoft.com/office/drawing/2014/main" id="{F9088596-FC23-3EEB-1D4C-FA49449D19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8343" y="1335322"/>
            <a:ext cx="6502400" cy="4876800"/>
          </a:xfrm>
          <a:prstGeom prst="rect">
            <a:avLst/>
          </a:prstGeom>
        </p:spPr>
      </p:pic>
      <p:pic>
        <p:nvPicPr>
          <p:cNvPr id="2" name="Picture 2" descr="대통령실 새 상징 공개 “자유·평화·번영 염원” - 경향신문">
            <a:extLst>
              <a:ext uri="{FF2B5EF4-FFF2-40B4-BE49-F238E27FC236}">
                <a16:creationId xmlns:a16="http://schemas.microsoft.com/office/drawing/2014/main" id="{245C0499-DC49-4C70-7080-A98F65C7BB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48864" y="5663289"/>
            <a:ext cx="1183759" cy="1097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92FC4AC-7280-9471-D62D-D19B64D8AFF3}"/>
              </a:ext>
            </a:extLst>
          </p:cNvPr>
          <p:cNvSpPr txBox="1"/>
          <p:nvPr/>
        </p:nvSpPr>
        <p:spPr>
          <a:xfrm>
            <a:off x="233756" y="261257"/>
            <a:ext cx="27882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대통령실 장차관급</a:t>
            </a:r>
            <a:endParaRPr lang="en-US" altLang="ko-KR" sz="20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en-US" altLang="ko-KR" sz="20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(</a:t>
            </a:r>
            <a:r>
              <a:rPr lang="ko-KR" altLang="en-US" sz="20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사람</a:t>
            </a:r>
            <a:r>
              <a:rPr lang="en-US" altLang="ko-KR" sz="20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 </a:t>
            </a:r>
            <a:r>
              <a:rPr lang="ko-KR" altLang="en-US" sz="20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사람 </a:t>
            </a:r>
            <a:r>
              <a:rPr lang="en-US" altLang="ko-KR" sz="20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1–mode)</a:t>
            </a:r>
            <a:endParaRPr lang="ko-KR" altLang="en-US" sz="20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B9F44C-1086-79F5-8CE0-57A45D8D966C}"/>
              </a:ext>
            </a:extLst>
          </p:cNvPr>
          <p:cNvSpPr txBox="1"/>
          <p:nvPr/>
        </p:nvSpPr>
        <p:spPr>
          <a:xfrm>
            <a:off x="233756" y="2721114"/>
            <a:ext cx="480458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매개 중심성 경우</a:t>
            </a:r>
            <a:endParaRPr lang="en-US" altLang="ko-KR" sz="20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endParaRPr lang="en-US" altLang="ko-KR" sz="20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ko-KR" altLang="en-US" sz="20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박성근이 매우 크게 커지는 것을 알 수 있습니다</a:t>
            </a:r>
            <a:r>
              <a:rPr lang="en-US" altLang="ko-KR" sz="20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</a:p>
          <a:p>
            <a:endParaRPr lang="en-US" altLang="ko-KR" sz="20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ko-KR" altLang="en-US" sz="20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또한</a:t>
            </a:r>
            <a:r>
              <a:rPr lang="en-US" altLang="ko-KR" sz="20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</a:t>
            </a:r>
            <a:r>
              <a:rPr lang="ko-KR" altLang="en-US" sz="20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김홍일 검사를 통해 아주 많은 사람들과 연관되어 있다는 것을 알 수 있습니다</a:t>
            </a:r>
            <a:r>
              <a:rPr lang="en-US" altLang="ko-KR" sz="20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</a:p>
          <a:p>
            <a:endParaRPr lang="ko-KR" altLang="en-US" sz="20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48383A-66E5-320D-38E6-FC9F6ECDD25E}"/>
              </a:ext>
            </a:extLst>
          </p:cNvPr>
          <p:cNvSpPr txBox="1"/>
          <p:nvPr/>
        </p:nvSpPr>
        <p:spPr>
          <a:xfrm>
            <a:off x="3021980" y="430534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보충</a:t>
            </a:r>
            <a:r>
              <a:rPr kumimoji="1" lang="ko-KR" altLang="en-US" dirty="0"/>
              <a:t> 자료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1277060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원, 스크린샷이(가) 표시된 사진&#10;&#10;자동 생성된 설명">
            <a:extLst>
              <a:ext uri="{FF2B5EF4-FFF2-40B4-BE49-F238E27FC236}">
                <a16:creationId xmlns:a16="http://schemas.microsoft.com/office/drawing/2014/main" id="{B8D12DB1-8EC4-4A75-D93B-8A8C5E0C30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6981" y="5167938"/>
            <a:ext cx="6645019" cy="6858000"/>
          </a:xfrm>
          <a:prstGeom prst="rect">
            <a:avLst/>
          </a:prstGeom>
        </p:spPr>
      </p:pic>
      <p:pic>
        <p:nvPicPr>
          <p:cNvPr id="6" name="그림 5" descr="원, 스크린샷이(가) 표시된 사진&#10;&#10;자동 생성된 설명">
            <a:extLst>
              <a:ext uri="{FF2B5EF4-FFF2-40B4-BE49-F238E27FC236}">
                <a16:creationId xmlns:a16="http://schemas.microsoft.com/office/drawing/2014/main" id="{D89B806E-8C1E-E176-9774-E1702C75DF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9600" y="33776"/>
            <a:ext cx="6502400" cy="4876800"/>
          </a:xfrm>
          <a:prstGeom prst="rect">
            <a:avLst/>
          </a:prstGeom>
        </p:spPr>
      </p:pic>
      <p:pic>
        <p:nvPicPr>
          <p:cNvPr id="2" name="Picture 2" descr="대통령실 새 상징 공개 “자유·평화·번영 염원” - 경향신문">
            <a:extLst>
              <a:ext uri="{FF2B5EF4-FFF2-40B4-BE49-F238E27FC236}">
                <a16:creationId xmlns:a16="http://schemas.microsoft.com/office/drawing/2014/main" id="{245C0499-DC49-4C70-7080-A98F65C7BB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48864" y="5663289"/>
            <a:ext cx="1183759" cy="1097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92FC4AC-7280-9471-D62D-D19B64D8AFF3}"/>
              </a:ext>
            </a:extLst>
          </p:cNvPr>
          <p:cNvSpPr txBox="1"/>
          <p:nvPr/>
        </p:nvSpPr>
        <p:spPr>
          <a:xfrm>
            <a:off x="233755" y="261257"/>
            <a:ext cx="254044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대통령실 장차관급</a:t>
            </a:r>
            <a:endParaRPr lang="en-US" altLang="ko-KR" sz="20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en-US" altLang="ko-KR" sz="20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(</a:t>
            </a:r>
            <a:r>
              <a:rPr lang="ko-KR" altLang="en-US" sz="20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사람</a:t>
            </a:r>
            <a:r>
              <a:rPr lang="en-US" altLang="ko-KR" sz="20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 </a:t>
            </a:r>
            <a:r>
              <a:rPr lang="ko-KR" altLang="en-US" sz="20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사람 </a:t>
            </a:r>
            <a:r>
              <a:rPr lang="en-US" altLang="ko-KR" sz="20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1–mode)</a:t>
            </a:r>
          </a:p>
          <a:p>
            <a:r>
              <a:rPr lang="en-US" altLang="ko-KR" sz="20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Preview </a:t>
            </a:r>
            <a:r>
              <a:rPr lang="ko-KR" altLang="en-US" sz="20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시각화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78D060-5854-60FB-9EB2-B309502CEE1A}"/>
              </a:ext>
            </a:extLst>
          </p:cNvPr>
          <p:cNvSpPr txBox="1"/>
          <p:nvPr/>
        </p:nvSpPr>
        <p:spPr>
          <a:xfrm>
            <a:off x="233756" y="1997839"/>
            <a:ext cx="4804587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근접 중심성 경우</a:t>
            </a:r>
            <a:endParaRPr lang="en-US" altLang="ko-KR" sz="20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endParaRPr lang="en-US" altLang="ko-KR" sz="20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ko-KR" altLang="en-US" sz="20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한동훈</a:t>
            </a:r>
            <a:r>
              <a:rPr lang="en-US" altLang="ko-KR" sz="20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</a:t>
            </a:r>
            <a:r>
              <a:rPr lang="ko-KR" altLang="en-US" sz="20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원희룡</a:t>
            </a:r>
            <a:r>
              <a:rPr lang="en-US" altLang="ko-KR" sz="20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</a:t>
            </a:r>
            <a:r>
              <a:rPr lang="ko-KR" altLang="en-US" sz="20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박성근 중심으로 다양한 사람들이 연관되어 있다는 것을 알 수 있습니다</a:t>
            </a:r>
            <a:r>
              <a:rPr lang="en-US" altLang="ko-KR" sz="20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</a:p>
          <a:p>
            <a:endParaRPr lang="en-US" altLang="ko-KR" sz="20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ko-KR" altLang="en-US" sz="20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윤석열 대통령의 오른팔이라고 하는 한동훈 검사가 오히려 중심이 아니라 김홍일 검사 중심으로 많은 사람들이 존재합니다</a:t>
            </a:r>
            <a:r>
              <a:rPr lang="en-US" altLang="ko-KR" sz="20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BA4A0B-0DD1-93EF-96DE-333B2A10856B}"/>
              </a:ext>
            </a:extLst>
          </p:cNvPr>
          <p:cNvSpPr txBox="1"/>
          <p:nvPr/>
        </p:nvSpPr>
        <p:spPr>
          <a:xfrm>
            <a:off x="3021980" y="430534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보충</a:t>
            </a:r>
            <a:r>
              <a:rPr kumimoji="1" lang="ko-KR" altLang="en-US" dirty="0"/>
              <a:t> 자료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6152130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대통령실 새 상징 공개 “자유·평화·번영 염원” - 경향신문">
            <a:extLst>
              <a:ext uri="{FF2B5EF4-FFF2-40B4-BE49-F238E27FC236}">
                <a16:creationId xmlns:a16="http://schemas.microsoft.com/office/drawing/2014/main" id="{245C0499-DC49-4C70-7080-A98F65C7BB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48864" y="5663289"/>
            <a:ext cx="1183759" cy="1097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F3CF027D-6C05-648C-0C8C-65F3CFBE3E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1125" y="95250"/>
            <a:ext cx="9429750" cy="666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09986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대통령실 새 상징 공개 “자유·평화·번영 염원” - 경향신문">
            <a:extLst>
              <a:ext uri="{FF2B5EF4-FFF2-40B4-BE49-F238E27FC236}">
                <a16:creationId xmlns:a16="http://schemas.microsoft.com/office/drawing/2014/main" id="{245C0499-DC49-4C70-7080-A98F65C7BB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48864" y="5663289"/>
            <a:ext cx="1183759" cy="1097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>
            <a:extLst>
              <a:ext uri="{FF2B5EF4-FFF2-40B4-BE49-F238E27FC236}">
                <a16:creationId xmlns:a16="http://schemas.microsoft.com/office/drawing/2014/main" id="{C8F415CE-2D94-351C-25D1-6C89B927EC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29" t="6307" r="13929" b="10256"/>
          <a:stretch/>
        </p:blipFill>
        <p:spPr bwMode="auto">
          <a:xfrm>
            <a:off x="798216" y="273557"/>
            <a:ext cx="8025990" cy="6056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4D2EE5E-EA75-A929-5722-C72C5A327F10}"/>
              </a:ext>
            </a:extLst>
          </p:cNvPr>
          <p:cNvSpPr txBox="1"/>
          <p:nvPr/>
        </p:nvSpPr>
        <p:spPr>
          <a:xfrm>
            <a:off x="9263605" y="1755116"/>
            <a:ext cx="6096000" cy="36625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ko-KR" altLang="en-US" sz="1800" b="0" i="0" u="none" strike="noStrike" dirty="0">
                <a:solidFill>
                  <a:srgbClr val="595959"/>
                </a:solidFill>
                <a:effectLst/>
                <a:latin typeface="AppleSDGothicNeoR00" panose="02000503000000000000" pitchFamily="2" charset="-127"/>
                <a:ea typeface="AppleSDGothicNeoR00" panose="02000503000000000000" pitchFamily="2" charset="-127"/>
              </a:rPr>
              <a:t>한동훈 </a:t>
            </a:r>
            <a:r>
              <a:rPr lang="en-US" altLang="ko-KR" sz="1800" b="0" i="0" u="none" strike="noStrike" dirty="0">
                <a:solidFill>
                  <a:srgbClr val="595959"/>
                </a:solidFill>
                <a:effectLst/>
                <a:latin typeface="AppleSDGothicNeoR00" panose="02000503000000000000" pitchFamily="2" charset="-127"/>
                <a:ea typeface="AppleSDGothicNeoR00" panose="02000503000000000000" pitchFamily="2" charset="-127"/>
              </a:rPr>
              <a:t>- </a:t>
            </a:r>
            <a:r>
              <a:rPr lang="ko-KR" altLang="en-US" sz="1800" b="0" i="0" u="none" strike="noStrike" dirty="0">
                <a:solidFill>
                  <a:srgbClr val="595959"/>
                </a:solidFill>
                <a:effectLst/>
                <a:latin typeface="AppleSDGothicNeoR00" panose="02000503000000000000" pitchFamily="2" charset="-127"/>
                <a:ea typeface="AppleSDGothicNeoR00" panose="02000503000000000000" pitchFamily="2" charset="-127"/>
              </a:rPr>
              <a:t>법무부 장관</a:t>
            </a:r>
            <a:endParaRPr lang="ko-KR" altLang="en-US" b="0" dirty="0">
              <a:effectLst/>
              <a:latin typeface="AppleSDGothicNeoR00" panose="02000503000000000000" pitchFamily="2" charset="-127"/>
              <a:ea typeface="AppleSDGothicNeoR00" panose="02000503000000000000" pitchFamily="2" charset="-127"/>
            </a:endParaRPr>
          </a:p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ko-KR" altLang="en-US" sz="1800" b="0" i="0" u="none" strike="noStrike" dirty="0" err="1">
                <a:solidFill>
                  <a:srgbClr val="595959"/>
                </a:solidFill>
                <a:effectLst/>
                <a:latin typeface="AppleSDGothicNeoR00" panose="02000503000000000000" pitchFamily="2" charset="-127"/>
                <a:ea typeface="AppleSDGothicNeoR00" panose="02000503000000000000" pitchFamily="2" charset="-127"/>
              </a:rPr>
              <a:t>이노공</a:t>
            </a:r>
            <a:r>
              <a:rPr lang="ko-KR" altLang="en-US" sz="1800" b="0" i="0" u="none" strike="noStrike" dirty="0">
                <a:solidFill>
                  <a:srgbClr val="595959"/>
                </a:solidFill>
                <a:effectLst/>
                <a:latin typeface="AppleSDGothicNeoR00" panose="02000503000000000000" pitchFamily="2" charset="-127"/>
                <a:ea typeface="AppleSDGothicNeoR00" panose="02000503000000000000" pitchFamily="2" charset="-127"/>
              </a:rPr>
              <a:t> </a:t>
            </a:r>
            <a:r>
              <a:rPr lang="en-US" altLang="ko-KR" sz="1800" b="0" i="0" u="none" strike="noStrike" dirty="0">
                <a:solidFill>
                  <a:srgbClr val="595959"/>
                </a:solidFill>
                <a:effectLst/>
                <a:latin typeface="AppleSDGothicNeoR00" panose="02000503000000000000" pitchFamily="2" charset="-127"/>
                <a:ea typeface="AppleSDGothicNeoR00" panose="02000503000000000000" pitchFamily="2" charset="-127"/>
              </a:rPr>
              <a:t>- </a:t>
            </a:r>
            <a:r>
              <a:rPr lang="ko-KR" altLang="en-US" sz="1800" b="0" i="0" u="none" strike="noStrike" dirty="0">
                <a:solidFill>
                  <a:srgbClr val="595959"/>
                </a:solidFill>
                <a:effectLst/>
                <a:latin typeface="AppleSDGothicNeoR00" panose="02000503000000000000" pitchFamily="2" charset="-127"/>
                <a:ea typeface="AppleSDGothicNeoR00" panose="02000503000000000000" pitchFamily="2" charset="-127"/>
              </a:rPr>
              <a:t>법무부 차관</a:t>
            </a:r>
            <a:endParaRPr lang="ko-KR" altLang="en-US" b="0" dirty="0">
              <a:effectLst/>
              <a:latin typeface="AppleSDGothicNeoR00" panose="02000503000000000000" pitchFamily="2" charset="-127"/>
              <a:ea typeface="AppleSDGothicNeoR00" panose="02000503000000000000" pitchFamily="2" charset="-127"/>
            </a:endParaRPr>
          </a:p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ko-KR" altLang="en-US" sz="1800" b="0" i="0" u="none" strike="noStrike" dirty="0" err="1">
                <a:solidFill>
                  <a:srgbClr val="595959"/>
                </a:solidFill>
                <a:effectLst/>
                <a:latin typeface="AppleSDGothicNeoR00" panose="02000503000000000000" pitchFamily="2" charset="-127"/>
                <a:ea typeface="AppleSDGothicNeoR00" panose="02000503000000000000" pitchFamily="2" charset="-127"/>
              </a:rPr>
              <a:t>신자용</a:t>
            </a:r>
            <a:r>
              <a:rPr lang="ko-KR" altLang="en-US" sz="1800" b="0" i="0" u="none" strike="noStrike" dirty="0">
                <a:solidFill>
                  <a:srgbClr val="595959"/>
                </a:solidFill>
                <a:effectLst/>
                <a:latin typeface="AppleSDGothicNeoR00" panose="02000503000000000000" pitchFamily="2" charset="-127"/>
                <a:ea typeface="AppleSDGothicNeoR00" panose="02000503000000000000" pitchFamily="2" charset="-127"/>
              </a:rPr>
              <a:t> </a:t>
            </a:r>
            <a:r>
              <a:rPr lang="en-US" altLang="ko-KR" sz="1800" b="0" i="0" u="none" strike="noStrike" dirty="0">
                <a:solidFill>
                  <a:srgbClr val="595959"/>
                </a:solidFill>
                <a:effectLst/>
                <a:latin typeface="AppleSDGothicNeoR00" panose="02000503000000000000" pitchFamily="2" charset="-127"/>
                <a:ea typeface="AppleSDGothicNeoR00" panose="02000503000000000000" pitchFamily="2" charset="-127"/>
              </a:rPr>
              <a:t>- </a:t>
            </a:r>
            <a:r>
              <a:rPr lang="ko-KR" altLang="en-US" sz="1800" b="0" i="0" u="none" strike="noStrike" dirty="0">
                <a:solidFill>
                  <a:srgbClr val="595959"/>
                </a:solidFill>
                <a:effectLst/>
                <a:latin typeface="AppleSDGothicNeoR00" panose="02000503000000000000" pitchFamily="2" charset="-127"/>
                <a:ea typeface="AppleSDGothicNeoR00" panose="02000503000000000000" pitchFamily="2" charset="-127"/>
              </a:rPr>
              <a:t>검찰국장</a:t>
            </a:r>
            <a:endParaRPr lang="ko-KR" altLang="en-US" b="0" dirty="0">
              <a:effectLst/>
              <a:latin typeface="AppleSDGothicNeoR00" panose="02000503000000000000" pitchFamily="2" charset="-127"/>
              <a:ea typeface="AppleSDGothicNeoR00" panose="02000503000000000000" pitchFamily="2" charset="-127"/>
            </a:endParaRPr>
          </a:p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ko-KR" altLang="en-US" sz="1800" b="0" i="0" u="none" strike="noStrike" dirty="0">
                <a:solidFill>
                  <a:srgbClr val="595959"/>
                </a:solidFill>
                <a:effectLst/>
                <a:latin typeface="AppleSDGothicNeoR00" panose="02000503000000000000" pitchFamily="2" charset="-127"/>
                <a:ea typeface="AppleSDGothicNeoR00" panose="02000503000000000000" pitchFamily="2" charset="-127"/>
              </a:rPr>
              <a:t>임세진 </a:t>
            </a:r>
            <a:r>
              <a:rPr lang="en-US" altLang="ko-KR" sz="1800" b="0" i="0" u="none" strike="noStrike" dirty="0">
                <a:solidFill>
                  <a:srgbClr val="595959"/>
                </a:solidFill>
                <a:effectLst/>
                <a:latin typeface="AppleSDGothicNeoR00" panose="02000503000000000000" pitchFamily="2" charset="-127"/>
                <a:ea typeface="AppleSDGothicNeoR00" panose="02000503000000000000" pitchFamily="2" charset="-127"/>
              </a:rPr>
              <a:t>- </a:t>
            </a:r>
            <a:r>
              <a:rPr lang="ko-KR" altLang="en-US" sz="1800" b="0" i="0" u="none" strike="noStrike" dirty="0">
                <a:solidFill>
                  <a:srgbClr val="595959"/>
                </a:solidFill>
                <a:effectLst/>
                <a:latin typeface="AppleSDGothicNeoR00" panose="02000503000000000000" pitchFamily="2" charset="-127"/>
                <a:ea typeface="AppleSDGothicNeoR00" panose="02000503000000000000" pitchFamily="2" charset="-127"/>
              </a:rPr>
              <a:t>형사기획과장</a:t>
            </a:r>
            <a:endParaRPr lang="ko-KR" altLang="en-US" b="0" dirty="0">
              <a:effectLst/>
              <a:latin typeface="AppleSDGothicNeoR00" panose="02000503000000000000" pitchFamily="2" charset="-127"/>
              <a:ea typeface="AppleSDGothicNeoR00" panose="02000503000000000000" pitchFamily="2" charset="-127"/>
            </a:endParaRPr>
          </a:p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ko-KR" altLang="en-US" sz="1800" b="0" i="0" u="none" strike="noStrike" dirty="0" err="1">
                <a:solidFill>
                  <a:srgbClr val="595959"/>
                </a:solidFill>
                <a:effectLst/>
                <a:latin typeface="AppleSDGothicNeoR00" panose="02000503000000000000" pitchFamily="2" charset="-127"/>
                <a:ea typeface="AppleSDGothicNeoR00" panose="02000503000000000000" pitchFamily="2" charset="-127"/>
              </a:rPr>
              <a:t>김봉진</a:t>
            </a:r>
            <a:r>
              <a:rPr lang="ko-KR" altLang="en-US" sz="1800" b="0" i="0" u="none" strike="noStrike" dirty="0">
                <a:solidFill>
                  <a:srgbClr val="595959"/>
                </a:solidFill>
                <a:effectLst/>
                <a:latin typeface="AppleSDGothicNeoR00" panose="02000503000000000000" pitchFamily="2" charset="-127"/>
                <a:ea typeface="AppleSDGothicNeoR00" panose="02000503000000000000" pitchFamily="2" charset="-127"/>
              </a:rPr>
              <a:t> </a:t>
            </a:r>
            <a:r>
              <a:rPr lang="en-US" altLang="ko-KR" sz="1800" b="0" i="0" u="none" strike="noStrike" dirty="0">
                <a:solidFill>
                  <a:srgbClr val="595959"/>
                </a:solidFill>
                <a:effectLst/>
                <a:latin typeface="AppleSDGothicNeoR00" panose="02000503000000000000" pitchFamily="2" charset="-127"/>
                <a:ea typeface="AppleSDGothicNeoR00" panose="02000503000000000000" pitchFamily="2" charset="-127"/>
              </a:rPr>
              <a:t>- </a:t>
            </a:r>
            <a:r>
              <a:rPr lang="ko-KR" altLang="en-US" sz="1800" b="0" i="0" u="none" strike="noStrike" dirty="0">
                <a:solidFill>
                  <a:srgbClr val="595959"/>
                </a:solidFill>
                <a:effectLst/>
                <a:latin typeface="AppleSDGothicNeoR00" panose="02000503000000000000" pitchFamily="2" charset="-127"/>
                <a:ea typeface="AppleSDGothicNeoR00" panose="02000503000000000000" pitchFamily="2" charset="-127"/>
              </a:rPr>
              <a:t>상사법무과장</a:t>
            </a:r>
            <a:endParaRPr lang="ko-KR" altLang="en-US" b="0" dirty="0">
              <a:effectLst/>
              <a:latin typeface="AppleSDGothicNeoR00" panose="02000503000000000000" pitchFamily="2" charset="-127"/>
              <a:ea typeface="AppleSDGothicNeoR00" panose="02000503000000000000" pitchFamily="2" charset="-127"/>
            </a:endParaRPr>
          </a:p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ko-KR" altLang="en-US" sz="1800" b="0" i="0" u="none" strike="noStrike" dirty="0">
                <a:solidFill>
                  <a:srgbClr val="595959"/>
                </a:solidFill>
                <a:effectLst/>
                <a:latin typeface="AppleSDGothicNeoR00" panose="02000503000000000000" pitchFamily="2" charset="-127"/>
                <a:ea typeface="AppleSDGothicNeoR00" panose="02000503000000000000" pitchFamily="2" charset="-127"/>
              </a:rPr>
              <a:t>김태형 </a:t>
            </a:r>
            <a:r>
              <a:rPr lang="en-US" altLang="ko-KR" sz="1800" b="0" i="0" u="none" strike="noStrike" dirty="0">
                <a:solidFill>
                  <a:srgbClr val="595959"/>
                </a:solidFill>
                <a:effectLst/>
                <a:latin typeface="AppleSDGothicNeoR00" panose="02000503000000000000" pitchFamily="2" charset="-127"/>
                <a:ea typeface="AppleSDGothicNeoR00" panose="02000503000000000000" pitchFamily="2" charset="-127"/>
              </a:rPr>
              <a:t>- </a:t>
            </a:r>
            <a:r>
              <a:rPr lang="ko-KR" altLang="en-US" sz="1800" b="0" i="0" u="none" strike="noStrike" dirty="0">
                <a:solidFill>
                  <a:srgbClr val="595959"/>
                </a:solidFill>
                <a:effectLst/>
                <a:latin typeface="AppleSDGothicNeoR00" panose="02000503000000000000" pitchFamily="2" charset="-127"/>
                <a:ea typeface="AppleSDGothicNeoR00" panose="02000503000000000000" pitchFamily="2" charset="-127"/>
              </a:rPr>
              <a:t>국제형사과장</a:t>
            </a:r>
            <a:endParaRPr lang="ko-KR" altLang="en-US" b="0" dirty="0">
              <a:effectLst/>
              <a:latin typeface="AppleSDGothicNeoR00" panose="02000503000000000000" pitchFamily="2" charset="-127"/>
              <a:ea typeface="AppleSDGothicNeoR00" panose="02000503000000000000" pitchFamily="2" charset="-127"/>
            </a:endParaRPr>
          </a:p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ko-KR" altLang="en-US" sz="1800" b="0" i="0" u="none" strike="noStrike" dirty="0">
                <a:solidFill>
                  <a:srgbClr val="595959"/>
                </a:solidFill>
                <a:effectLst/>
                <a:latin typeface="AppleSDGothicNeoR00" panose="02000503000000000000" pitchFamily="2" charset="-127"/>
                <a:ea typeface="AppleSDGothicNeoR00" panose="02000503000000000000" pitchFamily="2" charset="-127"/>
              </a:rPr>
              <a:t>김형석 </a:t>
            </a:r>
            <a:r>
              <a:rPr lang="en-US" altLang="ko-KR" sz="1800" b="0" i="0" u="none" strike="noStrike" dirty="0">
                <a:solidFill>
                  <a:srgbClr val="595959"/>
                </a:solidFill>
                <a:effectLst/>
                <a:latin typeface="AppleSDGothicNeoR00" panose="02000503000000000000" pitchFamily="2" charset="-127"/>
                <a:ea typeface="AppleSDGothicNeoR00" panose="02000503000000000000" pitchFamily="2" charset="-127"/>
              </a:rPr>
              <a:t>- </a:t>
            </a:r>
            <a:r>
              <a:rPr lang="ko-KR" altLang="en-US" sz="1800" b="0" i="0" u="none" strike="noStrike" dirty="0">
                <a:solidFill>
                  <a:srgbClr val="595959"/>
                </a:solidFill>
                <a:effectLst/>
                <a:latin typeface="AppleSDGothicNeoR00" panose="02000503000000000000" pitchFamily="2" charset="-127"/>
                <a:ea typeface="AppleSDGothicNeoR00" panose="02000503000000000000" pitchFamily="2" charset="-127"/>
              </a:rPr>
              <a:t>감찰담당관</a:t>
            </a:r>
            <a:endParaRPr lang="ko-KR" altLang="en-US" b="0" dirty="0">
              <a:effectLst/>
              <a:latin typeface="AppleSDGothicNeoR00" panose="02000503000000000000" pitchFamily="2" charset="-127"/>
              <a:ea typeface="AppleSDGothicNeoR00" panose="02000503000000000000" pitchFamily="2" charset="-127"/>
            </a:endParaRPr>
          </a:p>
          <a:p>
            <a:br>
              <a:rPr lang="ko-KR" altLang="en-US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</a:br>
            <a:endParaRPr lang="ko-KR" altLang="en-US" dirty="0">
              <a:latin typeface="AppleSDGothicNeoR00" panose="02000503000000000000" pitchFamily="2" charset="-127"/>
              <a:ea typeface="AppleSDGothicNeoR00" panose="02000503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0A6CD1-5420-E479-4D11-E68D6D56E151}"/>
              </a:ext>
            </a:extLst>
          </p:cNvPr>
          <p:cNvSpPr txBox="1"/>
          <p:nvPr/>
        </p:nvSpPr>
        <p:spPr>
          <a:xfrm>
            <a:off x="233756" y="261257"/>
            <a:ext cx="228139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err="1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윤정부</a:t>
            </a:r>
            <a:r>
              <a:rPr lang="ko-KR" altLang="en-US" sz="20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법무부</a:t>
            </a:r>
            <a:endParaRPr lang="en-US" altLang="ko-KR" sz="20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en-US" altLang="ko-KR" sz="20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(</a:t>
            </a:r>
            <a:r>
              <a:rPr lang="ko-KR" altLang="en-US" sz="20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사람</a:t>
            </a:r>
            <a:r>
              <a:rPr lang="en-US" altLang="ko-KR" sz="20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 </a:t>
            </a:r>
            <a:r>
              <a:rPr lang="ko-KR" altLang="en-US" sz="20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사람 </a:t>
            </a:r>
            <a:r>
              <a:rPr lang="en-US" altLang="ko-KR" sz="20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1-mode)</a:t>
            </a:r>
            <a:endParaRPr lang="ko-KR" altLang="en-US" sz="20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81564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대통령실 새 상징 공개 “자유·평화·번영 염원” - 경향신문">
            <a:extLst>
              <a:ext uri="{FF2B5EF4-FFF2-40B4-BE49-F238E27FC236}">
                <a16:creationId xmlns:a16="http://schemas.microsoft.com/office/drawing/2014/main" id="{245C0499-DC49-4C70-7080-A98F65C7BB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48864" y="5663289"/>
            <a:ext cx="1183759" cy="1097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6" name="Picture 2">
            <a:extLst>
              <a:ext uri="{FF2B5EF4-FFF2-40B4-BE49-F238E27FC236}">
                <a16:creationId xmlns:a16="http://schemas.microsoft.com/office/drawing/2014/main" id="{8B8315FE-F1F1-699C-8B5A-5BE4002AB0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13" t="1500" r="5042" b="3816"/>
          <a:stretch/>
        </p:blipFill>
        <p:spPr bwMode="auto">
          <a:xfrm>
            <a:off x="463828" y="134422"/>
            <a:ext cx="6665842" cy="6560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5F32987-0679-4C3E-A9E3-11F7765FABEE}"/>
              </a:ext>
            </a:extLst>
          </p:cNvPr>
          <p:cNvSpPr txBox="1"/>
          <p:nvPr/>
        </p:nvSpPr>
        <p:spPr>
          <a:xfrm>
            <a:off x="7353781" y="1900927"/>
            <a:ext cx="6096000" cy="35086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en-US" altLang="ko-KR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- </a:t>
            </a:r>
            <a:r>
              <a:rPr lang="ko-KR" altLang="en-US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높은 연관관계</a:t>
            </a:r>
            <a:endParaRPr lang="en-US" altLang="ko-KR" dirty="0">
              <a:latin typeface="AppleSDGothicNeoR00" panose="02000503000000000000" pitchFamily="2" charset="-127"/>
              <a:ea typeface="AppleSDGothicNeoR00" panose="02000503000000000000" pitchFamily="2" charset="-127"/>
            </a:endParaRPr>
          </a:p>
          <a:p>
            <a:pPr>
              <a:spcAft>
                <a:spcPts val="1200"/>
              </a:spcAft>
            </a:pPr>
            <a:r>
              <a:rPr lang="en-US" altLang="ko-KR" sz="1800" b="0" i="0" u="none" strike="noStrike" dirty="0">
                <a:effectLst/>
                <a:latin typeface="AppleSDGothicNeoR00" panose="02000503000000000000" pitchFamily="2" charset="-127"/>
                <a:ea typeface="AppleSDGothicNeoR00" panose="02000503000000000000" pitchFamily="2" charset="-127"/>
              </a:rPr>
              <a:t>	</a:t>
            </a:r>
            <a:r>
              <a:rPr lang="ko-KR" altLang="en-US" sz="1800" b="0" i="0" u="none" strike="noStrike" dirty="0">
                <a:effectLst/>
                <a:latin typeface="AppleSDGothicNeoR00" panose="02000503000000000000" pitchFamily="2" charset="-127"/>
                <a:ea typeface="AppleSDGothicNeoR00" panose="02000503000000000000" pitchFamily="2" charset="-127"/>
              </a:rPr>
              <a:t>권순정</a:t>
            </a:r>
            <a:r>
              <a:rPr lang="en-US" altLang="ko-KR" sz="1800" b="0" i="0" u="none" strike="noStrike" dirty="0">
                <a:effectLst/>
                <a:latin typeface="AppleSDGothicNeoR00" panose="02000503000000000000" pitchFamily="2" charset="-127"/>
                <a:ea typeface="AppleSDGothicNeoR00" panose="02000503000000000000" pitchFamily="2" charset="-127"/>
              </a:rPr>
              <a:t>(</a:t>
            </a:r>
            <a:r>
              <a:rPr lang="ko-KR" altLang="en-US" sz="1800" b="0" i="0" u="none" strike="noStrike" dirty="0">
                <a:effectLst/>
                <a:latin typeface="AppleSDGothicNeoR00" panose="02000503000000000000" pitchFamily="2" charset="-127"/>
                <a:ea typeface="AppleSDGothicNeoR00" panose="02000503000000000000" pitchFamily="2" charset="-127"/>
              </a:rPr>
              <a:t>기획조정실장</a:t>
            </a:r>
            <a:r>
              <a:rPr lang="en-US" altLang="ko-KR" sz="1800" b="0" i="0" u="none" strike="noStrike" dirty="0">
                <a:effectLst/>
                <a:latin typeface="AppleSDGothicNeoR00" panose="02000503000000000000" pitchFamily="2" charset="-127"/>
                <a:ea typeface="AppleSDGothicNeoR00" panose="02000503000000000000" pitchFamily="2" charset="-127"/>
              </a:rPr>
              <a:t>)-</a:t>
            </a:r>
            <a:r>
              <a:rPr lang="ko-KR" altLang="en-US" sz="1800" b="0" i="0" u="none" strike="noStrike" dirty="0" err="1">
                <a:effectLst/>
                <a:latin typeface="AppleSDGothicNeoR00" panose="02000503000000000000" pitchFamily="2" charset="-127"/>
                <a:ea typeface="AppleSDGothicNeoR00" panose="02000503000000000000" pitchFamily="2" charset="-127"/>
              </a:rPr>
              <a:t>박양호</a:t>
            </a:r>
            <a:r>
              <a:rPr lang="en-US" altLang="ko-KR" sz="1800" b="0" i="0" u="none" strike="noStrike" dirty="0">
                <a:effectLst/>
                <a:latin typeface="AppleSDGothicNeoR00" panose="02000503000000000000" pitchFamily="2" charset="-127"/>
                <a:ea typeface="AppleSDGothicNeoR00" panose="02000503000000000000" pitchFamily="2" charset="-127"/>
              </a:rPr>
              <a:t>(</a:t>
            </a:r>
            <a:r>
              <a:rPr lang="ko-KR" altLang="en-US" sz="1800" b="0" i="0" u="none" strike="noStrike" dirty="0">
                <a:effectLst/>
                <a:latin typeface="AppleSDGothicNeoR00" panose="02000503000000000000" pitchFamily="2" charset="-127"/>
                <a:ea typeface="AppleSDGothicNeoR00" panose="02000503000000000000" pitchFamily="2" charset="-127"/>
              </a:rPr>
              <a:t>법무과장</a:t>
            </a:r>
            <a:r>
              <a:rPr lang="en-US" altLang="ko-KR" sz="1800" b="0" i="0" u="none" strike="noStrike" dirty="0">
                <a:effectLst/>
                <a:latin typeface="AppleSDGothicNeoR00" panose="02000503000000000000" pitchFamily="2" charset="-127"/>
                <a:ea typeface="AppleSDGothicNeoR00" panose="02000503000000000000" pitchFamily="2" charset="-127"/>
              </a:rPr>
              <a:t>)</a:t>
            </a:r>
          </a:p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en-US" altLang="ko-KR" sz="1800" b="0" i="0" u="none" strike="noStrike" dirty="0">
                <a:effectLst/>
                <a:latin typeface="AppleSDGothicNeoR00" panose="02000503000000000000" pitchFamily="2" charset="-127"/>
                <a:ea typeface="AppleSDGothicNeoR00" panose="02000503000000000000" pitchFamily="2" charset="-127"/>
              </a:rPr>
              <a:t>	</a:t>
            </a:r>
            <a:r>
              <a:rPr lang="ko-KR" altLang="en-US" sz="1800" b="0" i="0" u="none" strike="noStrike" dirty="0" err="1">
                <a:effectLst/>
                <a:latin typeface="AppleSDGothicNeoR00" panose="02000503000000000000" pitchFamily="2" charset="-127"/>
                <a:ea typeface="AppleSDGothicNeoR00" panose="02000503000000000000" pitchFamily="2" charset="-127"/>
              </a:rPr>
              <a:t>구상엽</a:t>
            </a:r>
            <a:r>
              <a:rPr lang="en-US" altLang="ko-KR" sz="1800" b="0" i="0" u="none" strike="noStrike" dirty="0">
                <a:effectLst/>
                <a:latin typeface="AppleSDGothicNeoR00" panose="02000503000000000000" pitchFamily="2" charset="-127"/>
                <a:ea typeface="AppleSDGothicNeoR00" panose="02000503000000000000" pitchFamily="2" charset="-127"/>
              </a:rPr>
              <a:t>(</a:t>
            </a:r>
            <a:r>
              <a:rPr lang="ko-KR" altLang="en-US" sz="1800" b="0" i="0" u="none" strike="noStrike" dirty="0">
                <a:effectLst/>
                <a:latin typeface="AppleSDGothicNeoR00" panose="02000503000000000000" pitchFamily="2" charset="-127"/>
                <a:ea typeface="AppleSDGothicNeoR00" panose="02000503000000000000" pitchFamily="2" charset="-127"/>
              </a:rPr>
              <a:t>법무실장</a:t>
            </a:r>
            <a:r>
              <a:rPr lang="en-US" altLang="ko-KR" sz="1800" b="0" i="0" u="none" strike="noStrike" dirty="0">
                <a:effectLst/>
                <a:latin typeface="AppleSDGothicNeoR00" panose="02000503000000000000" pitchFamily="2" charset="-127"/>
                <a:ea typeface="AppleSDGothicNeoR00" panose="02000503000000000000" pitchFamily="2" charset="-127"/>
              </a:rPr>
              <a:t>)-</a:t>
            </a:r>
            <a:r>
              <a:rPr lang="ko-KR" altLang="en-US" sz="1800" b="0" i="0" u="none" strike="noStrike" dirty="0">
                <a:effectLst/>
                <a:latin typeface="AppleSDGothicNeoR00" panose="02000503000000000000" pitchFamily="2" charset="-127"/>
                <a:ea typeface="AppleSDGothicNeoR00" panose="02000503000000000000" pitchFamily="2" charset="-127"/>
              </a:rPr>
              <a:t>김형식</a:t>
            </a:r>
            <a:r>
              <a:rPr lang="en-US" altLang="ko-KR" sz="1800" b="0" i="0" u="none" strike="noStrike" dirty="0">
                <a:effectLst/>
                <a:latin typeface="AppleSDGothicNeoR00" panose="02000503000000000000" pitchFamily="2" charset="-127"/>
                <a:ea typeface="AppleSDGothicNeoR00" panose="02000503000000000000" pitchFamily="2" charset="-127"/>
              </a:rPr>
              <a:t>(</a:t>
            </a:r>
            <a:r>
              <a:rPr lang="ko-KR" altLang="en-US" sz="1800" b="0" i="0" u="none" strike="noStrike" dirty="0" err="1">
                <a:effectLst/>
                <a:latin typeface="AppleSDGothicNeoR00" panose="02000503000000000000" pitchFamily="2" charset="-127"/>
                <a:ea typeface="AppleSDGothicNeoR00" panose="02000503000000000000" pitchFamily="2" charset="-127"/>
              </a:rPr>
              <a:t>구속중</a:t>
            </a:r>
            <a:r>
              <a:rPr lang="en-US" altLang="ko-KR" sz="1800" b="0" i="0" u="none" strike="noStrike" dirty="0">
                <a:effectLst/>
                <a:latin typeface="AppleSDGothicNeoR00" panose="02000503000000000000" pitchFamily="2" charset="-127"/>
                <a:ea typeface="AppleSDGothicNeoR00" panose="02000503000000000000" pitchFamily="2" charset="-127"/>
              </a:rPr>
              <a:t>)</a:t>
            </a:r>
          </a:p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en-US" altLang="ko-KR" sz="1800" b="0" i="0" u="none" strike="noStrike" dirty="0">
                <a:effectLst/>
                <a:latin typeface="AppleSDGothicNeoR00" panose="02000503000000000000" pitchFamily="2" charset="-127"/>
                <a:ea typeface="AppleSDGothicNeoR00" panose="02000503000000000000" pitchFamily="2" charset="-127"/>
              </a:rPr>
              <a:t>	</a:t>
            </a:r>
            <a:br>
              <a:rPr lang="ko-KR" altLang="en-US" b="0" dirty="0">
                <a:effectLst/>
                <a:latin typeface="AppleSDGothicNeoR00" panose="02000503000000000000" pitchFamily="2" charset="-127"/>
                <a:ea typeface="AppleSDGothicNeoR00" panose="02000503000000000000" pitchFamily="2" charset="-127"/>
              </a:rPr>
            </a:br>
            <a:r>
              <a:rPr lang="en-US" altLang="ko-KR" b="0" dirty="0">
                <a:effectLst/>
                <a:latin typeface="AppleSDGothicNeoR00" panose="02000503000000000000" pitchFamily="2" charset="-127"/>
                <a:ea typeface="AppleSDGothicNeoR00" panose="02000503000000000000" pitchFamily="2" charset="-127"/>
              </a:rPr>
              <a:t>- </a:t>
            </a:r>
            <a:r>
              <a:rPr lang="ko-KR" altLang="en-US" sz="1800" b="0" i="0" u="none" strike="noStrike" dirty="0">
                <a:effectLst/>
                <a:latin typeface="AppleSDGothicNeoR00" panose="02000503000000000000" pitchFamily="2" charset="-127"/>
                <a:ea typeface="AppleSDGothicNeoR00" panose="02000503000000000000" pitchFamily="2" charset="-127"/>
              </a:rPr>
              <a:t>높은</a:t>
            </a:r>
            <a:r>
              <a:rPr lang="ko-KR" altLang="en-US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 </a:t>
            </a:r>
            <a:r>
              <a:rPr lang="en-US" altLang="ko-KR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degree</a:t>
            </a:r>
            <a:endParaRPr lang="ko-KR" altLang="en-US" b="0" dirty="0">
              <a:effectLst/>
              <a:latin typeface="AppleSDGothicNeoR00" panose="02000503000000000000" pitchFamily="2" charset="-127"/>
              <a:ea typeface="AppleSDGothicNeoR00" panose="02000503000000000000" pitchFamily="2" charset="-127"/>
            </a:endParaRPr>
          </a:p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en-US" altLang="ko-KR" sz="1800" b="0" i="0" u="none" strike="noStrike" dirty="0">
                <a:effectLst/>
                <a:latin typeface="AppleSDGothicNeoR00" panose="02000503000000000000" pitchFamily="2" charset="-127"/>
                <a:ea typeface="AppleSDGothicNeoR00" panose="02000503000000000000" pitchFamily="2" charset="-127"/>
              </a:rPr>
              <a:t>	</a:t>
            </a:r>
            <a:r>
              <a:rPr lang="ko-KR" altLang="en-US" sz="1800" b="0" i="0" u="none" strike="noStrike" dirty="0">
                <a:effectLst/>
                <a:latin typeface="AppleSDGothicNeoR00" panose="02000503000000000000" pitchFamily="2" charset="-127"/>
                <a:ea typeface="AppleSDGothicNeoR00" panose="02000503000000000000" pitchFamily="2" charset="-127"/>
              </a:rPr>
              <a:t>김태형</a:t>
            </a:r>
            <a:r>
              <a:rPr lang="en-US" altLang="ko-KR" sz="1800" b="0" i="0" u="none" strike="noStrike" dirty="0">
                <a:effectLst/>
                <a:latin typeface="AppleSDGothicNeoR00" panose="02000503000000000000" pitchFamily="2" charset="-127"/>
                <a:ea typeface="AppleSDGothicNeoR00" panose="02000503000000000000" pitchFamily="2" charset="-127"/>
              </a:rPr>
              <a:t>, </a:t>
            </a:r>
            <a:r>
              <a:rPr lang="ko-KR" altLang="en-US" sz="1800" b="0" i="0" u="none" strike="noStrike" dirty="0" err="1">
                <a:effectLst/>
                <a:latin typeface="AppleSDGothicNeoR00" panose="02000503000000000000" pitchFamily="2" charset="-127"/>
                <a:ea typeface="AppleSDGothicNeoR00" panose="02000503000000000000" pitchFamily="2" charset="-127"/>
              </a:rPr>
              <a:t>이노공</a:t>
            </a:r>
            <a:r>
              <a:rPr lang="en-US" altLang="ko-KR" sz="1800" b="0" i="0" u="none" strike="noStrike" dirty="0">
                <a:effectLst/>
                <a:latin typeface="AppleSDGothicNeoR00" panose="02000503000000000000" pitchFamily="2" charset="-127"/>
                <a:ea typeface="AppleSDGothicNeoR00" panose="02000503000000000000" pitchFamily="2" charset="-127"/>
              </a:rPr>
              <a:t>, </a:t>
            </a:r>
            <a:r>
              <a:rPr lang="ko-KR" altLang="en-US" sz="1800" b="0" i="0" u="none" strike="noStrike" dirty="0">
                <a:effectLst/>
                <a:latin typeface="AppleSDGothicNeoR00" panose="02000503000000000000" pitchFamily="2" charset="-127"/>
                <a:ea typeface="AppleSDGothicNeoR00" panose="02000503000000000000" pitchFamily="2" charset="-127"/>
              </a:rPr>
              <a:t>임세진</a:t>
            </a:r>
            <a:r>
              <a:rPr lang="en-US" altLang="ko-KR" sz="1800" b="0" i="0" u="none" strike="noStrike" dirty="0">
                <a:effectLst/>
                <a:latin typeface="AppleSDGothicNeoR00" panose="02000503000000000000" pitchFamily="2" charset="-127"/>
                <a:ea typeface="AppleSDGothicNeoR00" panose="02000503000000000000" pitchFamily="2" charset="-127"/>
              </a:rPr>
              <a:t>, </a:t>
            </a:r>
            <a:r>
              <a:rPr lang="ko-KR" altLang="en-US" sz="1800" b="0" i="0" u="none" strike="noStrike" dirty="0" err="1">
                <a:effectLst/>
                <a:latin typeface="AppleSDGothicNeoR00" panose="02000503000000000000" pitchFamily="2" charset="-127"/>
                <a:ea typeface="AppleSDGothicNeoR00" panose="02000503000000000000" pitchFamily="2" charset="-127"/>
              </a:rPr>
              <a:t>구상엽</a:t>
            </a:r>
            <a:r>
              <a:rPr lang="en-US" altLang="ko-KR" sz="1800" b="0" i="0" u="none" strike="noStrike" dirty="0">
                <a:effectLst/>
                <a:latin typeface="AppleSDGothicNeoR00" panose="02000503000000000000" pitchFamily="2" charset="-127"/>
                <a:ea typeface="AppleSDGothicNeoR00" panose="02000503000000000000" pitchFamily="2" charset="-127"/>
              </a:rPr>
              <a:t>, </a:t>
            </a:r>
          </a:p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en-US" altLang="ko-KR" sz="1800" b="0" i="0" u="none" strike="noStrike" dirty="0">
                <a:effectLst/>
                <a:latin typeface="AppleSDGothicNeoR00" panose="02000503000000000000" pitchFamily="2" charset="-127"/>
                <a:ea typeface="AppleSDGothicNeoR00" panose="02000503000000000000" pitchFamily="2" charset="-127"/>
              </a:rPr>
              <a:t>	</a:t>
            </a:r>
            <a:r>
              <a:rPr lang="ko-KR" altLang="en-US" sz="1800" b="0" i="0" u="none" strike="noStrike" dirty="0" err="1">
                <a:effectLst/>
                <a:latin typeface="AppleSDGothicNeoR00" panose="02000503000000000000" pitchFamily="2" charset="-127"/>
                <a:ea typeface="AppleSDGothicNeoR00" panose="02000503000000000000" pitchFamily="2" charset="-127"/>
              </a:rPr>
              <a:t>이동균</a:t>
            </a:r>
            <a:r>
              <a:rPr lang="en-US" altLang="ko-KR" sz="1800" b="0" i="0" u="none" strike="noStrike" dirty="0">
                <a:effectLst/>
                <a:latin typeface="AppleSDGothicNeoR00" panose="02000503000000000000" pitchFamily="2" charset="-127"/>
                <a:ea typeface="AppleSDGothicNeoR00" panose="02000503000000000000" pitchFamily="2" charset="-127"/>
              </a:rPr>
              <a:t>, </a:t>
            </a:r>
            <a:r>
              <a:rPr lang="ko-KR" altLang="en-US" sz="1800" b="0" i="0" u="none" strike="noStrike" dirty="0" err="1">
                <a:effectLst/>
                <a:latin typeface="AppleSDGothicNeoR00" panose="02000503000000000000" pitchFamily="2" charset="-127"/>
                <a:ea typeface="AppleSDGothicNeoR00" panose="02000503000000000000" pitchFamily="2" charset="-127"/>
              </a:rPr>
              <a:t>김봉진</a:t>
            </a:r>
            <a:r>
              <a:rPr lang="en-US" altLang="ko-KR" sz="1800" b="0" i="0" u="none" strike="noStrike" dirty="0">
                <a:effectLst/>
                <a:latin typeface="AppleSDGothicNeoR00" panose="02000503000000000000" pitchFamily="2" charset="-127"/>
                <a:ea typeface="AppleSDGothicNeoR00" panose="02000503000000000000" pitchFamily="2" charset="-127"/>
              </a:rPr>
              <a:t>, </a:t>
            </a:r>
            <a:r>
              <a:rPr lang="ko-KR" altLang="en-US" sz="1800" b="0" i="0" u="none" strike="noStrike" dirty="0">
                <a:effectLst/>
                <a:latin typeface="AppleSDGothicNeoR00" panose="02000503000000000000" pitchFamily="2" charset="-127"/>
                <a:ea typeface="AppleSDGothicNeoR00" panose="02000503000000000000" pitchFamily="2" charset="-127"/>
              </a:rPr>
              <a:t>권순정</a:t>
            </a:r>
            <a:r>
              <a:rPr lang="en-US" altLang="ko-KR" sz="1800" b="0" i="0" u="none" strike="noStrike" dirty="0">
                <a:effectLst/>
                <a:latin typeface="AppleSDGothicNeoR00" panose="02000503000000000000" pitchFamily="2" charset="-127"/>
                <a:ea typeface="AppleSDGothicNeoR00" panose="02000503000000000000" pitchFamily="2" charset="-127"/>
              </a:rPr>
              <a:t>, </a:t>
            </a:r>
            <a:r>
              <a:rPr lang="ko-KR" altLang="en-US" sz="1800" b="0" i="0" u="none" strike="noStrike" dirty="0">
                <a:effectLst/>
                <a:latin typeface="AppleSDGothicNeoR00" panose="02000503000000000000" pitchFamily="2" charset="-127"/>
                <a:ea typeface="AppleSDGothicNeoR00" panose="02000503000000000000" pitchFamily="2" charset="-127"/>
              </a:rPr>
              <a:t>김형식</a:t>
            </a:r>
            <a:endParaRPr lang="ko-KR" altLang="en-US" b="0" dirty="0">
              <a:effectLst/>
              <a:latin typeface="AppleSDGothicNeoR00" panose="02000503000000000000" pitchFamily="2" charset="-127"/>
              <a:ea typeface="AppleSDGothicNeoR00" panose="02000503000000000000" pitchFamily="2" charset="-127"/>
            </a:endParaRPr>
          </a:p>
          <a:p>
            <a:br>
              <a:rPr lang="ko-KR" altLang="en-US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</a:br>
            <a:endParaRPr lang="ko-KR" altLang="en-US" dirty="0">
              <a:latin typeface="AppleSDGothicNeoR00" panose="02000503000000000000" pitchFamily="2" charset="-127"/>
              <a:ea typeface="AppleSDGothicNeoR00" panose="02000503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443142-6485-859D-29C7-E165F8663968}"/>
              </a:ext>
            </a:extLst>
          </p:cNvPr>
          <p:cNvSpPr txBox="1"/>
          <p:nvPr/>
        </p:nvSpPr>
        <p:spPr>
          <a:xfrm>
            <a:off x="233756" y="261257"/>
            <a:ext cx="41793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err="1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윤정부</a:t>
            </a:r>
            <a:r>
              <a:rPr lang="ko-KR" altLang="en-US" sz="20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법무부</a:t>
            </a:r>
            <a:endParaRPr lang="en-US" altLang="ko-KR" sz="20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r>
              <a:rPr lang="en-US" altLang="ko-KR" sz="20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(</a:t>
            </a:r>
            <a:r>
              <a:rPr lang="ko-KR" altLang="en-US" sz="20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사람</a:t>
            </a:r>
            <a:r>
              <a:rPr lang="en-US" altLang="ko-KR" sz="20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 </a:t>
            </a:r>
            <a:r>
              <a:rPr lang="ko-KR" altLang="en-US" sz="20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사람 </a:t>
            </a:r>
            <a:r>
              <a:rPr lang="en-US" altLang="ko-KR" sz="20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1-mode): degree</a:t>
            </a:r>
            <a:r>
              <a:rPr lang="ko-KR" altLang="en-US" sz="20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lang="en-US" altLang="ko-KR" sz="20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150</a:t>
            </a:r>
            <a:r>
              <a:rPr lang="ko-KR" altLang="en-US" sz="20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이상</a:t>
            </a:r>
          </a:p>
        </p:txBody>
      </p:sp>
    </p:spTree>
    <p:extLst>
      <p:ext uri="{BB962C8B-B14F-4D97-AF65-F5344CB8AC3E}">
        <p14:creationId xmlns:p14="http://schemas.microsoft.com/office/powerpoint/2010/main" val="1143264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6F893B4-76C8-0210-D3F5-C17D210596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448" y="1746883"/>
            <a:ext cx="3478260" cy="3478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대통령실 새 상징 공개 “자유·평화·번영 염원” - 경향신문">
            <a:extLst>
              <a:ext uri="{FF2B5EF4-FFF2-40B4-BE49-F238E27FC236}">
                <a16:creationId xmlns:a16="http://schemas.microsoft.com/office/drawing/2014/main" id="{97474DBA-9285-E5F5-8699-4B552A4E48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3543" y="1349631"/>
            <a:ext cx="4484914" cy="4158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53340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대통령실 새 상징 공개 “자유·평화·번영 염원” - 경향신문">
            <a:extLst>
              <a:ext uri="{FF2B5EF4-FFF2-40B4-BE49-F238E27FC236}">
                <a16:creationId xmlns:a16="http://schemas.microsoft.com/office/drawing/2014/main" id="{245C0499-DC49-4C70-7080-A98F65C7BB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48864" y="5663289"/>
            <a:ext cx="1183759" cy="1097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4CA803A-F318-2462-089B-CC95BE3F2E4A}"/>
              </a:ext>
            </a:extLst>
          </p:cNvPr>
          <p:cNvSpPr txBox="1"/>
          <p:nvPr/>
        </p:nvSpPr>
        <p:spPr>
          <a:xfrm>
            <a:off x="440012" y="309384"/>
            <a:ext cx="346120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한동훈</a:t>
            </a:r>
            <a:r>
              <a:rPr lang="en-US" altLang="ko-KR" sz="30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(</a:t>
            </a:r>
            <a:r>
              <a:rPr lang="ko-KR" altLang="en-US" sz="30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법무부 장관</a:t>
            </a:r>
            <a:r>
              <a:rPr lang="en-US" altLang="ko-KR" sz="30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)</a:t>
            </a:r>
            <a:endParaRPr lang="ko-KR" altLang="en-US" sz="3000" dirty="0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9D036FD9-461E-F927-EB2F-3C06E12770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19" t="8127" r="4506" b="7890"/>
          <a:stretch/>
        </p:blipFill>
        <p:spPr bwMode="auto">
          <a:xfrm>
            <a:off x="685759" y="1089981"/>
            <a:ext cx="5261112" cy="5458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6452F22-10E3-1F17-CD5D-50C97E364522}"/>
              </a:ext>
            </a:extLst>
          </p:cNvPr>
          <p:cNvSpPr txBox="1"/>
          <p:nvPr/>
        </p:nvSpPr>
        <p:spPr>
          <a:xfrm>
            <a:off x="6036623" y="2047645"/>
            <a:ext cx="6096000" cy="36317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en-US" altLang="ko-KR" sz="2000" b="0" i="0" u="none" strike="noStrike" dirty="0">
                <a:effectLst/>
                <a:latin typeface="AppleSDGothicNeoR00" panose="02000503000000000000" pitchFamily="2" charset="-127"/>
                <a:ea typeface="AppleSDGothicNeoR00" panose="02000503000000000000" pitchFamily="2" charset="-127"/>
              </a:rPr>
              <a:t>- Degree</a:t>
            </a:r>
            <a:r>
              <a:rPr lang="ko-KR" altLang="en-US" sz="2000" b="0" i="0" u="none" strike="noStrike" dirty="0">
                <a:effectLst/>
                <a:latin typeface="AppleSDGothicNeoR00" panose="02000503000000000000" pitchFamily="2" charset="-127"/>
                <a:ea typeface="AppleSDGothicNeoR00" panose="02000503000000000000" pitchFamily="2" charset="-127"/>
              </a:rPr>
              <a:t>값이 가장 크다 </a:t>
            </a:r>
            <a:r>
              <a:rPr lang="en-US" altLang="ko-KR" sz="2000" b="0" i="0" u="none" strike="noStrike" dirty="0">
                <a:effectLst/>
                <a:latin typeface="AppleSDGothicNeoR00" panose="02000503000000000000" pitchFamily="2" charset="-127"/>
                <a:ea typeface="AppleSDGothicNeoR00" panose="02000503000000000000" pitchFamily="2" charset="-127"/>
              </a:rPr>
              <a:t>.</a:t>
            </a:r>
            <a:endParaRPr lang="ko-KR" altLang="en-US" sz="2000" b="0" dirty="0">
              <a:effectLst/>
              <a:latin typeface="AppleSDGothicNeoR00" panose="02000503000000000000" pitchFamily="2" charset="-127"/>
              <a:ea typeface="AppleSDGothicNeoR00" panose="02000503000000000000" pitchFamily="2" charset="-127"/>
            </a:endParaRPr>
          </a:p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en-US" altLang="ko-KR" sz="2000" b="0" i="0" u="none" strike="noStrike" dirty="0">
                <a:effectLst/>
                <a:latin typeface="AppleSDGothicNeoR00" panose="02000503000000000000" pitchFamily="2" charset="-127"/>
                <a:ea typeface="AppleSDGothicNeoR00" panose="02000503000000000000" pitchFamily="2" charset="-127"/>
              </a:rPr>
              <a:t>- </a:t>
            </a:r>
            <a:r>
              <a:rPr lang="ko-KR" altLang="en-US" sz="2000" b="0" i="0" u="none" strike="noStrike" dirty="0">
                <a:effectLst/>
                <a:latin typeface="AppleSDGothicNeoR00" panose="02000503000000000000" pitchFamily="2" charset="-127"/>
                <a:ea typeface="AppleSDGothicNeoR00" panose="02000503000000000000" pitchFamily="2" charset="-127"/>
              </a:rPr>
              <a:t>대통령실에 있는 사람들과 가장 많이 연결되어 있는 것을 볼 수 있다</a:t>
            </a:r>
            <a:r>
              <a:rPr lang="en-US" altLang="ko-KR" sz="2000" b="0" i="0" u="none" strike="noStrike" dirty="0">
                <a:effectLst/>
                <a:latin typeface="AppleSDGothicNeoR00" panose="02000503000000000000" pitchFamily="2" charset="-127"/>
                <a:ea typeface="AppleSDGothicNeoR00" panose="02000503000000000000" pitchFamily="2" charset="-127"/>
              </a:rPr>
              <a:t>. </a:t>
            </a:r>
            <a:endParaRPr lang="en-US" altLang="ko-KR" sz="2000" dirty="0">
              <a:latin typeface="AppleSDGothicNeoR00" panose="02000503000000000000" pitchFamily="2" charset="-127"/>
              <a:ea typeface="AppleSDGothicNeoR00" panose="02000503000000000000" pitchFamily="2" charset="-127"/>
            </a:endParaRPr>
          </a:p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en-US" altLang="ko-KR" sz="2000" b="0" i="0" u="none" strike="noStrike" dirty="0">
                <a:effectLst/>
                <a:latin typeface="AppleSDGothicNeoR00" panose="02000503000000000000" pitchFamily="2" charset="-127"/>
                <a:ea typeface="AppleSDGothicNeoR00" panose="02000503000000000000" pitchFamily="2" charset="-127"/>
              </a:rPr>
              <a:t>- </a:t>
            </a:r>
            <a:r>
              <a:rPr lang="ko-KR" altLang="en-US" sz="2000" b="0" i="0" u="none" strike="noStrike" dirty="0">
                <a:effectLst/>
                <a:latin typeface="AppleSDGothicNeoR00" panose="02000503000000000000" pitchFamily="2" charset="-127"/>
                <a:ea typeface="AppleSDGothicNeoR00" panose="02000503000000000000" pitchFamily="2" charset="-127"/>
              </a:rPr>
              <a:t>윤대통령과 관련된 이력</a:t>
            </a:r>
            <a:endParaRPr lang="en-US" altLang="ko-KR" sz="2000" dirty="0">
              <a:latin typeface="AppleSDGothicNeoR00" panose="02000503000000000000" pitchFamily="2" charset="-127"/>
              <a:ea typeface="AppleSDGothicNeoR00" panose="02000503000000000000" pitchFamily="2" charset="-127"/>
            </a:endParaRPr>
          </a:p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en-US" altLang="ko-KR" sz="2000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	</a:t>
            </a:r>
            <a:r>
              <a:rPr lang="ko-KR" altLang="en-US" sz="2000" b="0" i="0" u="none" strike="noStrike" dirty="0">
                <a:effectLst/>
                <a:latin typeface="AppleSDGothicNeoR00" panose="02000503000000000000" pitchFamily="2" charset="-127"/>
                <a:ea typeface="AppleSDGothicNeoR00" panose="02000503000000000000" pitchFamily="2" charset="-127"/>
              </a:rPr>
              <a:t>전 대검 반부패</a:t>
            </a:r>
            <a:r>
              <a:rPr lang="en-US" altLang="ko-KR" sz="2000" b="0" i="0" u="none" strike="noStrike" dirty="0">
                <a:effectLst/>
                <a:latin typeface="AppleSDGothicNeoR00" panose="02000503000000000000" pitchFamily="2" charset="-127"/>
                <a:ea typeface="AppleSDGothicNeoR00" panose="02000503000000000000" pitchFamily="2" charset="-127"/>
              </a:rPr>
              <a:t>·</a:t>
            </a:r>
            <a:r>
              <a:rPr lang="ko-KR" altLang="en-US" sz="2000" b="0" i="0" u="none" strike="noStrike" dirty="0">
                <a:effectLst/>
                <a:latin typeface="AppleSDGothicNeoR00" panose="02000503000000000000" pitchFamily="2" charset="-127"/>
                <a:ea typeface="AppleSDGothicNeoR00" panose="02000503000000000000" pitchFamily="2" charset="-127"/>
              </a:rPr>
              <a:t>강력부장</a:t>
            </a:r>
            <a:r>
              <a:rPr lang="en-US" altLang="ko-KR" sz="2000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	</a:t>
            </a:r>
          </a:p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en-US" altLang="ko-KR" sz="2000" b="0" i="0" u="none" strike="noStrike" dirty="0">
                <a:effectLst/>
                <a:latin typeface="AppleSDGothicNeoR00" panose="02000503000000000000" pitchFamily="2" charset="-127"/>
                <a:ea typeface="AppleSDGothicNeoR00" panose="02000503000000000000" pitchFamily="2" charset="-127"/>
              </a:rPr>
              <a:t>	</a:t>
            </a:r>
            <a:r>
              <a:rPr lang="ko-KR" altLang="en-US" sz="2000" b="0" i="0" u="none" strike="noStrike" dirty="0">
                <a:effectLst/>
                <a:latin typeface="AppleSDGothicNeoR00" panose="02000503000000000000" pitchFamily="2" charset="-127"/>
                <a:ea typeface="AppleSDGothicNeoR00" panose="02000503000000000000" pitchFamily="2" charset="-127"/>
              </a:rPr>
              <a:t>전 서울중앙지검 </a:t>
            </a:r>
            <a:r>
              <a:rPr lang="en-US" altLang="ko-KR" sz="2000" b="0" i="0" u="none" strike="noStrike" dirty="0">
                <a:effectLst/>
                <a:latin typeface="AppleSDGothicNeoR00" panose="02000503000000000000" pitchFamily="2" charset="-127"/>
                <a:ea typeface="AppleSDGothicNeoR00" panose="02000503000000000000" pitchFamily="2" charset="-127"/>
              </a:rPr>
              <a:t>3</a:t>
            </a:r>
            <a:r>
              <a:rPr lang="ko-KR" altLang="en-US" sz="2000" b="0" i="0" u="none" strike="noStrike" dirty="0">
                <a:effectLst/>
                <a:latin typeface="AppleSDGothicNeoR00" panose="02000503000000000000" pitchFamily="2" charset="-127"/>
                <a:ea typeface="AppleSDGothicNeoR00" panose="02000503000000000000" pitchFamily="2" charset="-127"/>
              </a:rPr>
              <a:t>차장</a:t>
            </a:r>
            <a:endParaRPr lang="ko-KR" altLang="en-US" sz="2000" b="0" dirty="0">
              <a:effectLst/>
              <a:latin typeface="AppleSDGothicNeoR00" panose="02000503000000000000" pitchFamily="2" charset="-127"/>
              <a:ea typeface="AppleSDGothicNeoR00" panose="02000503000000000000" pitchFamily="2" charset="-127"/>
            </a:endParaRPr>
          </a:p>
          <a:p>
            <a:br>
              <a:rPr lang="ko-KR" altLang="en-US" sz="2000" b="0" dirty="0">
                <a:effectLst/>
                <a:latin typeface="AppleSDGothicNeoR00" panose="02000503000000000000" pitchFamily="2" charset="-127"/>
                <a:ea typeface="AppleSDGothicNeoR00" panose="02000503000000000000" pitchFamily="2" charset="-127"/>
              </a:rPr>
            </a:br>
            <a:br>
              <a:rPr lang="ko-KR" altLang="en-US" sz="2000" b="0" dirty="0">
                <a:effectLst/>
                <a:latin typeface="AppleSDGothicNeoR00" panose="02000503000000000000" pitchFamily="2" charset="-127"/>
                <a:ea typeface="AppleSDGothicNeoR00" panose="02000503000000000000" pitchFamily="2" charset="-127"/>
              </a:rPr>
            </a:br>
            <a:endParaRPr lang="ko-KR" altLang="en-US" sz="2000" dirty="0">
              <a:latin typeface="AppleSDGothicNeoR00" panose="02000503000000000000" pitchFamily="2" charset="-127"/>
              <a:ea typeface="AppleSDGothicNeoR00" panose="02000503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27E992E-8D7B-DCE9-326F-7A99BF74C794}"/>
              </a:ext>
            </a:extLst>
          </p:cNvPr>
          <p:cNvSpPr txBox="1"/>
          <p:nvPr/>
        </p:nvSpPr>
        <p:spPr>
          <a:xfrm>
            <a:off x="1333983" y="6363950"/>
            <a:ext cx="60940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dirty="0">
                <a:latin typeface="AppleSDGothicNeoT00" panose="02000503000000000000" pitchFamily="2" charset="-127"/>
                <a:ea typeface="AppleSDGothicNeoT00" panose="02000503000000000000" pitchFamily="2" charset="-127"/>
              </a:rPr>
              <a:t>대통령실 장차관급</a:t>
            </a:r>
            <a:r>
              <a:rPr lang="en-US" altLang="ko-KR" dirty="0">
                <a:latin typeface="AppleSDGothicNeoT00" panose="02000503000000000000" pitchFamily="2" charset="-127"/>
                <a:ea typeface="AppleSDGothicNeoT00" panose="02000503000000000000" pitchFamily="2" charset="-127"/>
              </a:rPr>
              <a:t> </a:t>
            </a:r>
            <a:r>
              <a:rPr lang="en-US" altLang="ko-KR" sz="1800" dirty="0">
                <a:latin typeface="AppleSDGothicNeoT00" panose="02000503000000000000" pitchFamily="2" charset="-127"/>
                <a:ea typeface="AppleSDGothicNeoT00" panose="02000503000000000000" pitchFamily="2" charset="-127"/>
              </a:rPr>
              <a:t>(</a:t>
            </a:r>
            <a:r>
              <a:rPr lang="ko-KR" altLang="en-US" sz="1800" dirty="0">
                <a:latin typeface="AppleSDGothicNeoT00" panose="02000503000000000000" pitchFamily="2" charset="-127"/>
                <a:ea typeface="AppleSDGothicNeoT00" panose="02000503000000000000" pitchFamily="2" charset="-127"/>
              </a:rPr>
              <a:t>사람</a:t>
            </a:r>
            <a:r>
              <a:rPr lang="en-US" altLang="ko-KR" sz="1800" dirty="0">
                <a:latin typeface="AppleSDGothicNeoT00" panose="02000503000000000000" pitchFamily="2" charset="-127"/>
                <a:ea typeface="AppleSDGothicNeoT00" panose="02000503000000000000" pitchFamily="2" charset="-127"/>
              </a:rPr>
              <a:t>, </a:t>
            </a:r>
            <a:r>
              <a:rPr lang="ko-KR" altLang="en-US" sz="1800" dirty="0">
                <a:latin typeface="AppleSDGothicNeoT00" panose="02000503000000000000" pitchFamily="2" charset="-127"/>
                <a:ea typeface="AppleSDGothicNeoT00" panose="02000503000000000000" pitchFamily="2" charset="-127"/>
              </a:rPr>
              <a:t>사람 </a:t>
            </a:r>
            <a:r>
              <a:rPr lang="en-US" altLang="ko-KR" sz="1800" dirty="0">
                <a:latin typeface="AppleSDGothicNeoT00" panose="02000503000000000000" pitchFamily="2" charset="-127"/>
                <a:ea typeface="AppleSDGothicNeoT00" panose="02000503000000000000" pitchFamily="2" charset="-127"/>
              </a:rPr>
              <a:t>1–mode)</a:t>
            </a:r>
            <a:endParaRPr lang="ko-KR" altLang="en-US" sz="1800" dirty="0">
              <a:latin typeface="AppleSDGothicNeoT00" panose="02000503000000000000" pitchFamily="2" charset="-127"/>
              <a:ea typeface="AppleSDGothicNeoT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136852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대통령실 새 상징 공개 “자유·평화·번영 염원” - 경향신문">
            <a:extLst>
              <a:ext uri="{FF2B5EF4-FFF2-40B4-BE49-F238E27FC236}">
                <a16:creationId xmlns:a16="http://schemas.microsoft.com/office/drawing/2014/main" id="{245C0499-DC49-4C70-7080-A98F65C7BB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48864" y="5663289"/>
            <a:ext cx="1183759" cy="1097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4ACF2CE-9B7A-ABE6-8216-84CE656B7AC9}"/>
              </a:ext>
            </a:extLst>
          </p:cNvPr>
          <p:cNvSpPr txBox="1"/>
          <p:nvPr/>
        </p:nvSpPr>
        <p:spPr>
          <a:xfrm>
            <a:off x="440012" y="309384"/>
            <a:ext cx="124745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한동훈</a:t>
            </a: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2871E80E-3C51-CC14-5C89-EA415FDB0A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0" t="10760"/>
          <a:stretch/>
        </p:blipFill>
        <p:spPr bwMode="auto">
          <a:xfrm>
            <a:off x="1258214" y="950976"/>
            <a:ext cx="9881274" cy="5635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>
            <a:extLst>
              <a:ext uri="{FF2B5EF4-FFF2-40B4-BE49-F238E27FC236}">
                <a16:creationId xmlns:a16="http://schemas.microsoft.com/office/drawing/2014/main" id="{8BE7FE88-BC67-9039-3C01-960D889A76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012" y="3768757"/>
            <a:ext cx="4027399" cy="2852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2F58655-566F-1FDD-C84A-E7651C1D32E9}"/>
              </a:ext>
            </a:extLst>
          </p:cNvPr>
          <p:cNvSpPr txBox="1"/>
          <p:nvPr/>
        </p:nvSpPr>
        <p:spPr>
          <a:xfrm>
            <a:off x="4661102" y="6391624"/>
            <a:ext cx="60940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dirty="0" err="1">
                <a:latin typeface="AppleSDGothicNeoT00" panose="02000503000000000000" pitchFamily="2" charset="-127"/>
                <a:ea typeface="AppleSDGothicNeoT00" panose="02000503000000000000" pitchFamily="2" charset="-127"/>
              </a:rPr>
              <a:t>윤통과</a:t>
            </a:r>
            <a:r>
              <a:rPr lang="ko-KR" altLang="en-US" sz="1800" dirty="0">
                <a:latin typeface="AppleSDGothicNeoT00" panose="02000503000000000000" pitchFamily="2" charset="-127"/>
                <a:ea typeface="AppleSDGothicNeoT00" panose="02000503000000000000" pitchFamily="2" charset="-127"/>
              </a:rPr>
              <a:t> 함께 사건을 맡았던 사람 </a:t>
            </a:r>
            <a:r>
              <a:rPr lang="en-US" altLang="ko-KR" sz="1800" dirty="0">
                <a:latin typeface="AppleSDGothicNeoT00" panose="02000503000000000000" pitchFamily="2" charset="-127"/>
                <a:ea typeface="AppleSDGothicNeoT00" panose="02000503000000000000" pitchFamily="2" charset="-127"/>
              </a:rPr>
              <a:t>(</a:t>
            </a:r>
            <a:r>
              <a:rPr lang="ko-KR" altLang="en-US" sz="1800" dirty="0">
                <a:latin typeface="AppleSDGothicNeoT00" panose="02000503000000000000" pitchFamily="2" charset="-127"/>
                <a:ea typeface="AppleSDGothicNeoT00" panose="02000503000000000000" pitchFamily="2" charset="-127"/>
              </a:rPr>
              <a:t>사람</a:t>
            </a:r>
            <a:r>
              <a:rPr lang="en-US" altLang="ko-KR" sz="1800" dirty="0">
                <a:latin typeface="AppleSDGothicNeoT00" panose="02000503000000000000" pitchFamily="2" charset="-127"/>
                <a:ea typeface="AppleSDGothicNeoT00" panose="02000503000000000000" pitchFamily="2" charset="-127"/>
              </a:rPr>
              <a:t>, </a:t>
            </a:r>
            <a:r>
              <a:rPr lang="ko-KR" altLang="en-US" sz="1800" dirty="0">
                <a:latin typeface="AppleSDGothicNeoT00" panose="02000503000000000000" pitchFamily="2" charset="-127"/>
                <a:ea typeface="AppleSDGothicNeoT00" panose="02000503000000000000" pitchFamily="2" charset="-127"/>
              </a:rPr>
              <a:t>사건</a:t>
            </a:r>
            <a:r>
              <a:rPr lang="en-US" altLang="ko-KR" sz="1800" dirty="0">
                <a:latin typeface="AppleSDGothicNeoT00" panose="02000503000000000000" pitchFamily="2" charset="-127"/>
                <a:ea typeface="AppleSDGothicNeoT00" panose="02000503000000000000" pitchFamily="2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6490736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대통령실 새 상징 공개 “자유·평화·번영 염원” - 경향신문">
            <a:extLst>
              <a:ext uri="{FF2B5EF4-FFF2-40B4-BE49-F238E27FC236}">
                <a16:creationId xmlns:a16="http://schemas.microsoft.com/office/drawing/2014/main" id="{245C0499-DC49-4C70-7080-A98F65C7BB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48864" y="5663289"/>
            <a:ext cx="1183759" cy="1097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393F39A-2C26-F306-F97E-F106A40D72DD}"/>
              </a:ext>
            </a:extLst>
          </p:cNvPr>
          <p:cNvSpPr txBox="1"/>
          <p:nvPr/>
        </p:nvSpPr>
        <p:spPr>
          <a:xfrm>
            <a:off x="440012" y="309384"/>
            <a:ext cx="124745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 err="1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이복현</a:t>
            </a:r>
            <a:endParaRPr lang="ko-KR" altLang="en-US" sz="3000" dirty="0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3B998C9F-D067-B443-D6D8-84425D067A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539" y="1130577"/>
            <a:ext cx="5314950" cy="5886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52733B8-04CA-9E0C-C80A-EB0B634593F7}"/>
              </a:ext>
            </a:extLst>
          </p:cNvPr>
          <p:cNvSpPr txBox="1"/>
          <p:nvPr/>
        </p:nvSpPr>
        <p:spPr>
          <a:xfrm>
            <a:off x="6036623" y="2047645"/>
            <a:ext cx="60960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en-US" altLang="ko-KR" sz="2000" b="0" i="0" u="none" strike="noStrike" dirty="0">
                <a:effectLst/>
                <a:latin typeface="AppleSDGothicNeoR00" panose="02000503000000000000" pitchFamily="2" charset="-127"/>
                <a:ea typeface="AppleSDGothicNeoR00" panose="02000503000000000000" pitchFamily="2" charset="-127"/>
              </a:rPr>
              <a:t>- </a:t>
            </a:r>
            <a:r>
              <a:rPr lang="ko-KR" altLang="en-US" sz="2000" b="0" i="0" u="none" strike="noStrike" dirty="0">
                <a:effectLst/>
                <a:latin typeface="AppleSDGothicNeoR00" panose="02000503000000000000" pitchFamily="2" charset="-127"/>
                <a:ea typeface="AppleSDGothicNeoR00" panose="02000503000000000000" pitchFamily="2" charset="-127"/>
              </a:rPr>
              <a:t>윤대통령과 관련된 이력</a:t>
            </a:r>
          </a:p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en-US" altLang="ko-KR" sz="2000" b="0" i="0" u="none" strike="noStrike" dirty="0">
                <a:effectLst/>
                <a:latin typeface="AppleSDGothicNeoR00" panose="02000503000000000000" pitchFamily="2" charset="-127"/>
                <a:ea typeface="AppleSDGothicNeoR00" panose="02000503000000000000" pitchFamily="2" charset="-127"/>
              </a:rPr>
              <a:t>	</a:t>
            </a:r>
            <a:r>
              <a:rPr lang="ko-KR" altLang="en-US" sz="2000" b="0" i="0" u="none" strike="noStrike" dirty="0">
                <a:effectLst/>
                <a:latin typeface="AppleSDGothicNeoR00" panose="02000503000000000000" pitchFamily="2" charset="-127"/>
                <a:ea typeface="AppleSDGothicNeoR00" panose="02000503000000000000" pitchFamily="2" charset="-127"/>
              </a:rPr>
              <a:t>전 서울중앙지검특수</a:t>
            </a:r>
            <a:r>
              <a:rPr lang="en-US" altLang="ko-KR" sz="2000" b="0" i="0" u="none" strike="noStrike" dirty="0">
                <a:effectLst/>
                <a:latin typeface="AppleSDGothicNeoR00" panose="02000503000000000000" pitchFamily="2" charset="-127"/>
                <a:ea typeface="AppleSDGothicNeoR00" panose="02000503000000000000" pitchFamily="2" charset="-127"/>
              </a:rPr>
              <a:t>4</a:t>
            </a:r>
            <a:r>
              <a:rPr lang="ko-KR" altLang="en-US" sz="2000" b="0" i="0" u="none" strike="noStrike" dirty="0">
                <a:effectLst/>
                <a:latin typeface="AppleSDGothicNeoR00" panose="02000503000000000000" pitchFamily="2" charset="-127"/>
                <a:ea typeface="AppleSDGothicNeoR00" panose="02000503000000000000" pitchFamily="2" charset="-127"/>
              </a:rPr>
              <a:t>부장</a:t>
            </a:r>
          </a:p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en-US" altLang="ko-KR" sz="2000" b="0" i="0" u="none" strike="noStrike" dirty="0">
                <a:effectLst/>
                <a:latin typeface="AppleSDGothicNeoR00" panose="02000503000000000000" pitchFamily="2" charset="-127"/>
                <a:ea typeface="AppleSDGothicNeoR00" panose="02000503000000000000" pitchFamily="2" charset="-127"/>
              </a:rPr>
              <a:t>	</a:t>
            </a:r>
            <a:r>
              <a:rPr lang="ko-KR" altLang="en-US" sz="2000" b="0" i="0" u="none" strike="noStrike" dirty="0">
                <a:effectLst/>
                <a:latin typeface="AppleSDGothicNeoR00" panose="02000503000000000000" pitchFamily="2" charset="-127"/>
                <a:ea typeface="AppleSDGothicNeoR00" panose="02000503000000000000" pitchFamily="2" charset="-127"/>
              </a:rPr>
              <a:t>윤 대통령과 국정원 댓글 수사</a:t>
            </a:r>
            <a:r>
              <a:rPr lang="en-US" altLang="ko-KR" sz="2000" b="0" i="0" u="none" strike="noStrike" dirty="0">
                <a:effectLst/>
                <a:latin typeface="AppleSDGothicNeoR00" panose="02000503000000000000" pitchFamily="2" charset="-127"/>
                <a:ea typeface="AppleSDGothicNeoR00" panose="02000503000000000000" pitchFamily="2" charset="-127"/>
              </a:rPr>
              <a:t>,</a:t>
            </a:r>
          </a:p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en-US" altLang="ko-KR" sz="2000" b="0" i="0" u="none" strike="noStrike" dirty="0">
                <a:effectLst/>
                <a:latin typeface="AppleSDGothicNeoR00" panose="02000503000000000000" pitchFamily="2" charset="-127"/>
                <a:ea typeface="AppleSDGothicNeoR00" panose="02000503000000000000" pitchFamily="2" charset="-127"/>
              </a:rPr>
              <a:t>	</a:t>
            </a:r>
            <a:r>
              <a:rPr lang="ko-KR" altLang="en-US" sz="2000" b="0" i="0" u="none" strike="noStrike" dirty="0">
                <a:effectLst/>
                <a:latin typeface="AppleSDGothicNeoR00" panose="02000503000000000000" pitchFamily="2" charset="-127"/>
                <a:ea typeface="AppleSDGothicNeoR00" panose="02000503000000000000" pitchFamily="2" charset="-127"/>
              </a:rPr>
              <a:t>박근혜의 국정농단 특검 수사</a:t>
            </a:r>
          </a:p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en-US" altLang="ko-KR" sz="2000" b="0" i="0" u="none" strike="noStrike" dirty="0">
                <a:effectLst/>
                <a:latin typeface="AppleSDGothicNeoR00" panose="02000503000000000000" pitchFamily="2" charset="-127"/>
                <a:ea typeface="AppleSDGothicNeoR00" panose="02000503000000000000" pitchFamily="2" charset="-127"/>
              </a:rPr>
              <a:t>	</a:t>
            </a:r>
            <a:r>
              <a:rPr lang="ko-KR" altLang="en-US" sz="2000" b="0" i="0" u="none" strike="noStrike" dirty="0">
                <a:effectLst/>
                <a:latin typeface="AppleSDGothicNeoR00" panose="02000503000000000000" pitchFamily="2" charset="-127"/>
                <a:ea typeface="AppleSDGothicNeoR00" panose="02000503000000000000" pitchFamily="2" charset="-127"/>
              </a:rPr>
              <a:t>이재용</a:t>
            </a:r>
            <a:r>
              <a:rPr lang="en-US" altLang="ko-KR" sz="2000" b="0" i="0" u="none" strike="noStrike" dirty="0">
                <a:effectLst/>
                <a:latin typeface="AppleSDGothicNeoR00" panose="02000503000000000000" pitchFamily="2" charset="-127"/>
                <a:ea typeface="AppleSDGothicNeoR00" panose="02000503000000000000" pitchFamily="2" charset="-127"/>
              </a:rPr>
              <a:t>·</a:t>
            </a:r>
            <a:r>
              <a:rPr lang="ko-KR" altLang="en-US" sz="2000" b="0" i="0" u="none" strike="noStrike" dirty="0" err="1">
                <a:effectLst/>
                <a:latin typeface="AppleSDGothicNeoR00" panose="02000503000000000000" pitchFamily="2" charset="-127"/>
                <a:ea typeface="AppleSDGothicNeoR00" panose="02000503000000000000" pitchFamily="2" charset="-127"/>
              </a:rPr>
              <a:t>삼성바이오로직스</a:t>
            </a:r>
            <a:r>
              <a:rPr lang="ko-KR" altLang="en-US" sz="2000" b="0" i="0" u="none" strike="noStrike" dirty="0">
                <a:effectLst/>
                <a:latin typeface="AppleSDGothicNeoR00" panose="02000503000000000000" pitchFamily="2" charset="-127"/>
                <a:ea typeface="AppleSDGothicNeoR00" panose="02000503000000000000" pitchFamily="2" charset="-127"/>
              </a:rPr>
              <a:t> 분식회계 수사</a:t>
            </a:r>
          </a:p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ko-KR" altLang="en-US" sz="2000" b="0" i="0" u="none" strike="noStrike" dirty="0">
                <a:effectLst/>
                <a:latin typeface="AppleSDGothicNeoR00" panose="02000503000000000000" pitchFamily="2" charset="-127"/>
                <a:ea typeface="AppleSDGothicNeoR00" panose="02000503000000000000" pitchFamily="2" charset="-127"/>
              </a:rPr>
              <a:t> </a:t>
            </a:r>
          </a:p>
          <a:p>
            <a:br>
              <a:rPr lang="ko-KR" altLang="en-US" sz="2000" b="0" dirty="0">
                <a:effectLst/>
                <a:latin typeface="AppleSDGothicNeoR00" panose="02000503000000000000" pitchFamily="2" charset="-127"/>
                <a:ea typeface="AppleSDGothicNeoR00" panose="02000503000000000000" pitchFamily="2" charset="-127"/>
              </a:rPr>
            </a:br>
            <a:br>
              <a:rPr lang="ko-KR" altLang="en-US" sz="2000" b="0" dirty="0">
                <a:effectLst/>
                <a:latin typeface="AppleSDGothicNeoR00" panose="02000503000000000000" pitchFamily="2" charset="-127"/>
                <a:ea typeface="AppleSDGothicNeoR00" panose="02000503000000000000" pitchFamily="2" charset="-127"/>
              </a:rPr>
            </a:br>
            <a:endParaRPr lang="ko-KR" altLang="en-US" sz="2000" dirty="0">
              <a:latin typeface="AppleSDGothicNeoR00" panose="02000503000000000000" pitchFamily="2" charset="-127"/>
              <a:ea typeface="AppleSDGothicNeoR00" panose="02000503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0E464D-DDB4-F392-019B-A3DD65ADDA23}"/>
              </a:ext>
            </a:extLst>
          </p:cNvPr>
          <p:cNvSpPr txBox="1"/>
          <p:nvPr/>
        </p:nvSpPr>
        <p:spPr>
          <a:xfrm>
            <a:off x="1755557" y="6391624"/>
            <a:ext cx="60940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dirty="0">
                <a:latin typeface="AppleSDGothicNeoT00" panose="02000503000000000000" pitchFamily="2" charset="-127"/>
                <a:ea typeface="AppleSDGothicNeoT00" panose="02000503000000000000" pitchFamily="2" charset="-127"/>
              </a:rPr>
              <a:t>대통령실 장차관급</a:t>
            </a:r>
            <a:r>
              <a:rPr lang="en-US" altLang="ko-KR" dirty="0">
                <a:latin typeface="AppleSDGothicNeoT00" panose="02000503000000000000" pitchFamily="2" charset="-127"/>
                <a:ea typeface="AppleSDGothicNeoT00" panose="02000503000000000000" pitchFamily="2" charset="-127"/>
              </a:rPr>
              <a:t> </a:t>
            </a:r>
            <a:r>
              <a:rPr lang="en-US" altLang="ko-KR" sz="1800" dirty="0">
                <a:latin typeface="AppleSDGothicNeoT00" panose="02000503000000000000" pitchFamily="2" charset="-127"/>
                <a:ea typeface="AppleSDGothicNeoT00" panose="02000503000000000000" pitchFamily="2" charset="-127"/>
              </a:rPr>
              <a:t>(</a:t>
            </a:r>
            <a:r>
              <a:rPr lang="ko-KR" altLang="en-US" sz="1800" dirty="0">
                <a:latin typeface="AppleSDGothicNeoT00" panose="02000503000000000000" pitchFamily="2" charset="-127"/>
                <a:ea typeface="AppleSDGothicNeoT00" panose="02000503000000000000" pitchFamily="2" charset="-127"/>
              </a:rPr>
              <a:t>사람</a:t>
            </a:r>
            <a:r>
              <a:rPr lang="en-US" altLang="ko-KR" sz="1800" dirty="0">
                <a:latin typeface="AppleSDGothicNeoT00" panose="02000503000000000000" pitchFamily="2" charset="-127"/>
                <a:ea typeface="AppleSDGothicNeoT00" panose="02000503000000000000" pitchFamily="2" charset="-127"/>
              </a:rPr>
              <a:t>, </a:t>
            </a:r>
            <a:r>
              <a:rPr lang="ko-KR" altLang="en-US" sz="1800" dirty="0">
                <a:latin typeface="AppleSDGothicNeoT00" panose="02000503000000000000" pitchFamily="2" charset="-127"/>
                <a:ea typeface="AppleSDGothicNeoT00" panose="02000503000000000000" pitchFamily="2" charset="-127"/>
              </a:rPr>
              <a:t>사람 </a:t>
            </a:r>
            <a:r>
              <a:rPr lang="en-US" altLang="ko-KR" sz="1800" dirty="0">
                <a:latin typeface="AppleSDGothicNeoT00" panose="02000503000000000000" pitchFamily="2" charset="-127"/>
                <a:ea typeface="AppleSDGothicNeoT00" panose="02000503000000000000" pitchFamily="2" charset="-127"/>
              </a:rPr>
              <a:t>1–mode)</a:t>
            </a:r>
            <a:endParaRPr lang="ko-KR" altLang="en-US" sz="1800" dirty="0">
              <a:latin typeface="AppleSDGothicNeoT00" panose="02000503000000000000" pitchFamily="2" charset="-127"/>
              <a:ea typeface="AppleSDGothicNeoT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573918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대통령실 새 상징 공개 “자유·평화·번영 염원” - 경향신문">
            <a:extLst>
              <a:ext uri="{FF2B5EF4-FFF2-40B4-BE49-F238E27FC236}">
                <a16:creationId xmlns:a16="http://schemas.microsoft.com/office/drawing/2014/main" id="{245C0499-DC49-4C70-7080-A98F65C7BB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48864" y="5663289"/>
            <a:ext cx="1183759" cy="1097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393F39A-2C26-F306-F97E-F106A40D72DD}"/>
              </a:ext>
            </a:extLst>
          </p:cNvPr>
          <p:cNvSpPr txBox="1"/>
          <p:nvPr/>
        </p:nvSpPr>
        <p:spPr>
          <a:xfrm>
            <a:off x="326178" y="277874"/>
            <a:ext cx="143902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 err="1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이복현</a:t>
            </a:r>
            <a:endParaRPr lang="ko-KR" altLang="en-US" sz="3000" dirty="0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pic>
        <p:nvPicPr>
          <p:cNvPr id="22530" name="Picture 2">
            <a:extLst>
              <a:ext uri="{FF2B5EF4-FFF2-40B4-BE49-F238E27FC236}">
                <a16:creationId xmlns:a16="http://schemas.microsoft.com/office/drawing/2014/main" id="{91FFB437-027A-BAC3-071E-39B37F9701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8496" y="831872"/>
            <a:ext cx="7394713" cy="6471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0175C02-C5EB-C598-8953-D16D5655B44F}"/>
              </a:ext>
            </a:extLst>
          </p:cNvPr>
          <p:cNvSpPr txBox="1"/>
          <p:nvPr/>
        </p:nvSpPr>
        <p:spPr>
          <a:xfrm>
            <a:off x="7701023" y="297174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윤석열과 하나의 사건만 공동으로 맡았다</a:t>
            </a:r>
            <a:r>
              <a:rPr lang="en-US" altLang="ko-KR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53D7599-0E8D-877C-EE95-1AE0A150BBB9}"/>
              </a:ext>
            </a:extLst>
          </p:cNvPr>
          <p:cNvSpPr txBox="1"/>
          <p:nvPr/>
        </p:nvSpPr>
        <p:spPr>
          <a:xfrm>
            <a:off x="1917902" y="6391624"/>
            <a:ext cx="60940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dirty="0" err="1">
                <a:latin typeface="AppleSDGothicNeoT00" panose="02000503000000000000" pitchFamily="2" charset="-127"/>
                <a:ea typeface="AppleSDGothicNeoT00" panose="02000503000000000000" pitchFamily="2" charset="-127"/>
              </a:rPr>
              <a:t>윤통과</a:t>
            </a:r>
            <a:r>
              <a:rPr lang="ko-KR" altLang="en-US" sz="1800" dirty="0">
                <a:latin typeface="AppleSDGothicNeoT00" panose="02000503000000000000" pitchFamily="2" charset="-127"/>
                <a:ea typeface="AppleSDGothicNeoT00" panose="02000503000000000000" pitchFamily="2" charset="-127"/>
              </a:rPr>
              <a:t> 함께 사건을 맡았던 사람 </a:t>
            </a:r>
            <a:r>
              <a:rPr lang="en-US" altLang="ko-KR" sz="1800" dirty="0">
                <a:latin typeface="AppleSDGothicNeoT00" panose="02000503000000000000" pitchFamily="2" charset="-127"/>
                <a:ea typeface="AppleSDGothicNeoT00" panose="02000503000000000000" pitchFamily="2" charset="-127"/>
              </a:rPr>
              <a:t>(</a:t>
            </a:r>
            <a:r>
              <a:rPr lang="ko-KR" altLang="en-US" sz="1800" dirty="0">
                <a:latin typeface="AppleSDGothicNeoT00" panose="02000503000000000000" pitchFamily="2" charset="-127"/>
                <a:ea typeface="AppleSDGothicNeoT00" panose="02000503000000000000" pitchFamily="2" charset="-127"/>
              </a:rPr>
              <a:t>사람</a:t>
            </a:r>
            <a:r>
              <a:rPr lang="en-US" altLang="ko-KR" sz="1800" dirty="0">
                <a:latin typeface="AppleSDGothicNeoT00" panose="02000503000000000000" pitchFamily="2" charset="-127"/>
                <a:ea typeface="AppleSDGothicNeoT00" panose="02000503000000000000" pitchFamily="2" charset="-127"/>
              </a:rPr>
              <a:t>, </a:t>
            </a:r>
            <a:r>
              <a:rPr lang="ko-KR" altLang="en-US" sz="1800" dirty="0">
                <a:latin typeface="AppleSDGothicNeoT00" panose="02000503000000000000" pitchFamily="2" charset="-127"/>
                <a:ea typeface="AppleSDGothicNeoT00" panose="02000503000000000000" pitchFamily="2" charset="-127"/>
              </a:rPr>
              <a:t>사건</a:t>
            </a:r>
            <a:r>
              <a:rPr lang="en-US" altLang="ko-KR" sz="1800" dirty="0">
                <a:latin typeface="AppleSDGothicNeoT00" panose="02000503000000000000" pitchFamily="2" charset="-127"/>
                <a:ea typeface="AppleSDGothicNeoT00" panose="02000503000000000000" pitchFamily="2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7573261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대통령실 새 상징 공개 “자유·평화·번영 염원” - 경향신문">
            <a:extLst>
              <a:ext uri="{FF2B5EF4-FFF2-40B4-BE49-F238E27FC236}">
                <a16:creationId xmlns:a16="http://schemas.microsoft.com/office/drawing/2014/main" id="{245C0499-DC49-4C70-7080-A98F65C7BB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48864" y="5663289"/>
            <a:ext cx="1183759" cy="1097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393F39A-2C26-F306-F97E-F106A40D72DD}"/>
              </a:ext>
            </a:extLst>
          </p:cNvPr>
          <p:cNvSpPr txBox="1"/>
          <p:nvPr/>
        </p:nvSpPr>
        <p:spPr>
          <a:xfrm>
            <a:off x="440012" y="309384"/>
            <a:ext cx="250100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 err="1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이복현</a:t>
            </a:r>
            <a:r>
              <a:rPr lang="en-US" altLang="ko-KR" sz="30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_</a:t>
            </a:r>
            <a:r>
              <a:rPr lang="ko-KR" altLang="en-US" sz="30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한동훈</a:t>
            </a:r>
          </a:p>
        </p:txBody>
      </p:sp>
      <p:pic>
        <p:nvPicPr>
          <p:cNvPr id="21506" name="Picture 2">
            <a:extLst>
              <a:ext uri="{FF2B5EF4-FFF2-40B4-BE49-F238E27FC236}">
                <a16:creationId xmlns:a16="http://schemas.microsoft.com/office/drawing/2014/main" id="{261EE86B-6C6E-6304-DB82-3B17F7ADBB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16833" y="1397162"/>
            <a:ext cx="8781158" cy="4063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0D79E5E-1AC7-82AB-1065-8C5BB2E0927A}"/>
              </a:ext>
            </a:extLst>
          </p:cNvPr>
          <p:cNvSpPr txBox="1"/>
          <p:nvPr/>
        </p:nvSpPr>
        <p:spPr>
          <a:xfrm>
            <a:off x="7624811" y="2910139"/>
            <a:ext cx="4284436" cy="25506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ppleSDGothicNeoR00" panose="02000503000000000000" pitchFamily="2" charset="-127"/>
                <a:ea typeface="AppleSDGothicNeoR00" panose="02000503000000000000" pitchFamily="2" charset="-127"/>
              </a:rPr>
              <a:t>- 2017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ppleSDGothicNeoR00" panose="02000503000000000000" pitchFamily="2" charset="-127"/>
                <a:ea typeface="AppleSDGothicNeoR00" panose="02000503000000000000" pitchFamily="2" charset="-127"/>
              </a:rPr>
              <a:t>년도에 한동훈과 박근혜 정부 특별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latin typeface="AppleSDGothicNeoR00" panose="02000503000000000000" pitchFamily="2" charset="-127"/>
                <a:ea typeface="AppleSDGothicNeoR00" panose="02000503000000000000" pitchFamily="2" charset="-127"/>
              </a:rPr>
              <a:t>국정논단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ppleSDGothicNeoR00" panose="02000503000000000000" pitchFamily="2" charset="-127"/>
                <a:ea typeface="AppleSDGothicNeoR00" panose="02000503000000000000" pitchFamily="2" charset="-127"/>
              </a:rPr>
              <a:t> 사건을 검사 </a:t>
            </a:r>
            <a:endParaRPr lang="ko-KR" altLang="en-US" b="0" dirty="0">
              <a:effectLst/>
              <a:latin typeface="AppleSDGothicNeoR00" panose="02000503000000000000" pitchFamily="2" charset="-127"/>
              <a:ea typeface="AppleSDGothicNeoR00" panose="02000503000000000000" pitchFamily="2" charset="-127"/>
            </a:endParaRPr>
          </a:p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ppleSDGothicNeoR00" panose="02000503000000000000" pitchFamily="2" charset="-127"/>
                <a:ea typeface="AppleSDGothicNeoR00" panose="02000503000000000000" pitchFamily="2" charset="-127"/>
              </a:rPr>
              <a:t>-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ppleSDGothicNeoR00" panose="02000503000000000000" pitchFamily="2" charset="-127"/>
                <a:ea typeface="AppleSDGothicNeoR00" panose="02000503000000000000" pitchFamily="2" charset="-127"/>
              </a:rPr>
              <a:t>이재용 승계를 위한 삼성 바이오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latin typeface="AppleSDGothicNeoR00" panose="02000503000000000000" pitchFamily="2" charset="-127"/>
                <a:ea typeface="AppleSDGothicNeoR00" panose="02000503000000000000" pitchFamily="2" charset="-127"/>
              </a:rPr>
              <a:t>로직스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ppleSDGothicNeoR00" panose="02000503000000000000" pitchFamily="2" charset="-127"/>
                <a:ea typeface="AppleSDGothicNeoR00" panose="02000503000000000000" pitchFamily="2" charset="-127"/>
              </a:rPr>
              <a:t>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latin typeface="AppleSDGothicNeoR00" panose="02000503000000000000" pitchFamily="2" charset="-127"/>
                <a:ea typeface="AppleSDGothicNeoR00" panose="02000503000000000000" pitchFamily="2" charset="-127"/>
              </a:rPr>
              <a:t>군식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ppleSDGothicNeoR00" panose="02000503000000000000" pitchFamily="2" charset="-127"/>
                <a:ea typeface="AppleSDGothicNeoR00" panose="02000503000000000000" pitchFamily="2" charset="-127"/>
              </a:rPr>
              <a:t> 회계 혐의 수사 윤석열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ppleSDGothicNeoR00" panose="02000503000000000000" pitchFamily="2" charset="-127"/>
                <a:ea typeface="AppleSDGothicNeoR00" panose="02000503000000000000" pitchFamily="2" charset="-127"/>
              </a:rPr>
              <a:t>,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latin typeface="AppleSDGothicNeoR00" panose="02000503000000000000" pitchFamily="2" charset="-127"/>
                <a:ea typeface="AppleSDGothicNeoR00" panose="02000503000000000000" pitchFamily="2" charset="-127"/>
              </a:rPr>
              <a:t>한동훈이랑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ppleSDGothicNeoR00" panose="02000503000000000000" pitchFamily="2" charset="-127"/>
                <a:ea typeface="AppleSDGothicNeoR00" panose="02000503000000000000" pitchFamily="2" charset="-127"/>
              </a:rPr>
              <a:t> 같이 함 </a:t>
            </a:r>
            <a:endParaRPr lang="ko-KR" altLang="en-US" b="0" dirty="0">
              <a:effectLst/>
              <a:latin typeface="AppleSDGothicNeoR00" panose="02000503000000000000" pitchFamily="2" charset="-127"/>
              <a:ea typeface="AppleSDGothicNeoR00" panose="02000503000000000000" pitchFamily="2" charset="-127"/>
            </a:endParaRPr>
          </a:p>
          <a:p>
            <a:pPr>
              <a:lnSpc>
                <a:spcPct val="150000"/>
              </a:lnSpc>
            </a:pPr>
            <a:br>
              <a:rPr lang="ko-KR" altLang="en-US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</a:br>
            <a:endParaRPr lang="ko-KR" altLang="en-US" dirty="0">
              <a:latin typeface="AppleSDGothicNeoR00" panose="02000503000000000000" pitchFamily="2" charset="-127"/>
              <a:ea typeface="AppleSDGothicNeoR00" panose="02000503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1186C67-5F21-C537-13AE-544C0F266AA6}"/>
              </a:ext>
            </a:extLst>
          </p:cNvPr>
          <p:cNvSpPr txBox="1"/>
          <p:nvPr/>
        </p:nvSpPr>
        <p:spPr>
          <a:xfrm>
            <a:off x="1805086" y="5192731"/>
            <a:ext cx="60940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dirty="0" err="1">
                <a:latin typeface="AppleSDGothicNeoT00" panose="02000503000000000000" pitchFamily="2" charset="-127"/>
                <a:ea typeface="AppleSDGothicNeoT00" panose="02000503000000000000" pitchFamily="2" charset="-127"/>
              </a:rPr>
              <a:t>윤통과</a:t>
            </a:r>
            <a:r>
              <a:rPr lang="ko-KR" altLang="en-US" sz="1800" dirty="0">
                <a:latin typeface="AppleSDGothicNeoT00" panose="02000503000000000000" pitchFamily="2" charset="-127"/>
                <a:ea typeface="AppleSDGothicNeoT00" panose="02000503000000000000" pitchFamily="2" charset="-127"/>
              </a:rPr>
              <a:t> 함께 사건을 맡았던 사람 </a:t>
            </a:r>
            <a:r>
              <a:rPr lang="en-US" altLang="ko-KR" sz="1800" dirty="0">
                <a:latin typeface="AppleSDGothicNeoT00" panose="02000503000000000000" pitchFamily="2" charset="-127"/>
                <a:ea typeface="AppleSDGothicNeoT00" panose="02000503000000000000" pitchFamily="2" charset="-127"/>
              </a:rPr>
              <a:t>(</a:t>
            </a:r>
            <a:r>
              <a:rPr lang="ko-KR" altLang="en-US" sz="1800" dirty="0">
                <a:latin typeface="AppleSDGothicNeoT00" panose="02000503000000000000" pitchFamily="2" charset="-127"/>
                <a:ea typeface="AppleSDGothicNeoT00" panose="02000503000000000000" pitchFamily="2" charset="-127"/>
              </a:rPr>
              <a:t>사람</a:t>
            </a:r>
            <a:r>
              <a:rPr lang="en-US" altLang="ko-KR" sz="1800" dirty="0">
                <a:latin typeface="AppleSDGothicNeoT00" panose="02000503000000000000" pitchFamily="2" charset="-127"/>
                <a:ea typeface="AppleSDGothicNeoT00" panose="02000503000000000000" pitchFamily="2" charset="-127"/>
              </a:rPr>
              <a:t>, </a:t>
            </a:r>
            <a:r>
              <a:rPr lang="ko-KR" altLang="en-US" sz="1800" dirty="0">
                <a:latin typeface="AppleSDGothicNeoT00" panose="02000503000000000000" pitchFamily="2" charset="-127"/>
                <a:ea typeface="AppleSDGothicNeoT00" panose="02000503000000000000" pitchFamily="2" charset="-127"/>
              </a:rPr>
              <a:t>사건</a:t>
            </a:r>
            <a:r>
              <a:rPr lang="en-US" altLang="ko-KR" sz="1800" dirty="0">
                <a:latin typeface="AppleSDGothicNeoT00" panose="02000503000000000000" pitchFamily="2" charset="-127"/>
                <a:ea typeface="AppleSDGothicNeoT00" panose="02000503000000000000" pitchFamily="2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4925313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대통령실 새 상징 공개 “자유·평화·번영 염원” - 경향신문">
            <a:extLst>
              <a:ext uri="{FF2B5EF4-FFF2-40B4-BE49-F238E27FC236}">
                <a16:creationId xmlns:a16="http://schemas.microsoft.com/office/drawing/2014/main" id="{245C0499-DC49-4C70-7080-A98F65C7BB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48864" y="5663289"/>
            <a:ext cx="1183759" cy="1097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393F39A-2C26-F306-F97E-F106A40D72DD}"/>
              </a:ext>
            </a:extLst>
          </p:cNvPr>
          <p:cNvSpPr txBox="1"/>
          <p:nvPr/>
        </p:nvSpPr>
        <p:spPr>
          <a:xfrm>
            <a:off x="440012" y="309384"/>
            <a:ext cx="124745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박성근</a:t>
            </a:r>
          </a:p>
        </p:txBody>
      </p:sp>
      <p:pic>
        <p:nvPicPr>
          <p:cNvPr id="20482" name="Picture 2">
            <a:extLst>
              <a:ext uri="{FF2B5EF4-FFF2-40B4-BE49-F238E27FC236}">
                <a16:creationId xmlns:a16="http://schemas.microsoft.com/office/drawing/2014/main" id="{9AE60F01-3A61-BD4D-ED97-CDA7B45FE9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3998" y="863382"/>
            <a:ext cx="6981205" cy="6364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4216E2E-9F82-FE0D-04AC-0E32939624B8}"/>
              </a:ext>
            </a:extLst>
          </p:cNvPr>
          <p:cNvSpPr txBox="1"/>
          <p:nvPr/>
        </p:nvSpPr>
        <p:spPr>
          <a:xfrm>
            <a:off x="6534155" y="2346806"/>
            <a:ext cx="6096000" cy="2754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en-US" altLang="ko-KR" sz="1800" b="0" i="0" u="none" strike="noStrike" dirty="0">
                <a:effectLst/>
                <a:latin typeface="AppleSDGothicNeoR00" panose="02000503000000000000" pitchFamily="2" charset="-127"/>
                <a:ea typeface="AppleSDGothicNeoR00" panose="02000503000000000000" pitchFamily="2" charset="-127"/>
              </a:rPr>
              <a:t>- </a:t>
            </a:r>
            <a:r>
              <a:rPr lang="ko-KR" altLang="en-US" sz="1800" b="0" i="0" u="none" strike="noStrike" dirty="0">
                <a:effectLst/>
                <a:latin typeface="AppleSDGothicNeoR00" panose="02000503000000000000" pitchFamily="2" charset="-127"/>
                <a:ea typeface="AppleSDGothicNeoR00" panose="02000503000000000000" pitchFamily="2" charset="-127"/>
              </a:rPr>
              <a:t>중심성 </a:t>
            </a:r>
            <a:r>
              <a:rPr lang="ko-KR" altLang="en-US" sz="1800" b="0" i="0" u="none" strike="noStrike" dirty="0" err="1">
                <a:effectLst/>
                <a:latin typeface="AppleSDGothicNeoR00" panose="02000503000000000000" pitchFamily="2" charset="-127"/>
                <a:ea typeface="AppleSDGothicNeoR00" panose="02000503000000000000" pitchFamily="2" charset="-127"/>
              </a:rPr>
              <a:t>분석시</a:t>
            </a:r>
            <a:r>
              <a:rPr lang="ko-KR" altLang="en-US" sz="1800" b="0" i="0" u="none" strike="noStrike" dirty="0">
                <a:effectLst/>
                <a:latin typeface="AppleSDGothicNeoR00" panose="02000503000000000000" pitchFamily="2" charset="-127"/>
                <a:ea typeface="AppleSDGothicNeoR00" panose="02000503000000000000" pitchFamily="2" charset="-127"/>
              </a:rPr>
              <a:t> 박성근의 크기가 </a:t>
            </a:r>
            <a:r>
              <a:rPr lang="ko-KR" altLang="en-US" sz="1800" b="0" i="0" u="none" strike="noStrike" dirty="0" err="1">
                <a:effectLst/>
                <a:latin typeface="AppleSDGothicNeoR00" panose="02000503000000000000" pitchFamily="2" charset="-127"/>
                <a:ea typeface="AppleSDGothicNeoR00" panose="02000503000000000000" pitchFamily="2" charset="-127"/>
              </a:rPr>
              <a:t>커지는걸</a:t>
            </a:r>
            <a:r>
              <a:rPr lang="ko-KR" altLang="en-US" sz="1800" b="0" i="0" u="none" strike="noStrike" dirty="0">
                <a:effectLst/>
                <a:latin typeface="AppleSDGothicNeoR00" panose="02000503000000000000" pitchFamily="2" charset="-127"/>
                <a:ea typeface="AppleSDGothicNeoR00" panose="02000503000000000000" pitchFamily="2" charset="-127"/>
              </a:rPr>
              <a:t> 볼 수 있다</a:t>
            </a:r>
            <a:r>
              <a:rPr lang="en-US" altLang="ko-KR" sz="1800" b="0" i="0" u="none" strike="noStrike" dirty="0">
                <a:effectLst/>
                <a:latin typeface="AppleSDGothicNeoR00" panose="02000503000000000000" pitchFamily="2" charset="-127"/>
                <a:ea typeface="AppleSDGothicNeoR00" panose="02000503000000000000" pitchFamily="2" charset="-127"/>
              </a:rPr>
              <a:t>. </a:t>
            </a:r>
            <a:endParaRPr lang="ko-KR" altLang="en-US" b="0" dirty="0">
              <a:effectLst/>
              <a:latin typeface="AppleSDGothicNeoR00" panose="02000503000000000000" pitchFamily="2" charset="-127"/>
              <a:ea typeface="AppleSDGothicNeoR00" panose="02000503000000000000" pitchFamily="2" charset="-127"/>
            </a:endParaRPr>
          </a:p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en-US" altLang="ko-KR" sz="1800" b="0" i="0" u="none" strike="noStrike" dirty="0">
                <a:effectLst/>
                <a:latin typeface="AppleSDGothicNeoR00" panose="02000503000000000000" pitchFamily="2" charset="-127"/>
                <a:ea typeface="AppleSDGothicNeoR00" panose="02000503000000000000" pitchFamily="2" charset="-127"/>
              </a:rPr>
              <a:t>- </a:t>
            </a:r>
            <a:r>
              <a:rPr lang="ko-KR" altLang="en-US" sz="1800" b="0" i="0" u="none" strike="noStrike" dirty="0">
                <a:effectLst/>
                <a:latin typeface="AppleSDGothicNeoR00" panose="02000503000000000000" pitchFamily="2" charset="-127"/>
                <a:ea typeface="AppleSDGothicNeoR00" panose="02000503000000000000" pitchFamily="2" charset="-127"/>
              </a:rPr>
              <a:t>윤 대통령과 관련된 이력 </a:t>
            </a:r>
            <a:endParaRPr lang="ko-KR" altLang="en-US" b="0" dirty="0">
              <a:effectLst/>
              <a:latin typeface="AppleSDGothicNeoR00" panose="02000503000000000000" pitchFamily="2" charset="-127"/>
              <a:ea typeface="AppleSDGothicNeoR00" panose="02000503000000000000" pitchFamily="2" charset="-127"/>
            </a:endParaRPr>
          </a:p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	</a:t>
            </a:r>
            <a:r>
              <a:rPr lang="ko-KR" altLang="en-US" sz="1800" b="0" i="0" u="none" strike="noStrike" dirty="0">
                <a:effectLst/>
                <a:latin typeface="AppleSDGothicNeoR00" panose="02000503000000000000" pitchFamily="2" charset="-127"/>
                <a:ea typeface="AppleSDGothicNeoR00" panose="02000503000000000000" pitchFamily="2" charset="-127"/>
              </a:rPr>
              <a:t>대통령직인수위 기획조정분과 전문위원</a:t>
            </a:r>
            <a:endParaRPr lang="ko-KR" altLang="en-US" b="0" dirty="0">
              <a:effectLst/>
              <a:latin typeface="AppleSDGothicNeoR00" panose="02000503000000000000" pitchFamily="2" charset="-127"/>
              <a:ea typeface="AppleSDGothicNeoR00" panose="02000503000000000000" pitchFamily="2" charset="-127"/>
            </a:endParaRPr>
          </a:p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	</a:t>
            </a:r>
            <a:r>
              <a:rPr lang="ko-KR" altLang="en-US" sz="1800" b="0" i="0" u="none" strike="noStrike" dirty="0">
                <a:effectLst/>
                <a:latin typeface="AppleSDGothicNeoR00" panose="02000503000000000000" pitchFamily="2" charset="-127"/>
                <a:ea typeface="AppleSDGothicNeoR00" panose="02000503000000000000" pitchFamily="2" charset="-127"/>
              </a:rPr>
              <a:t>윤 대통령 대구지검 근무 때 함께 근무</a:t>
            </a:r>
            <a:endParaRPr lang="ko-KR" altLang="en-US" b="0" dirty="0">
              <a:effectLst/>
              <a:latin typeface="AppleSDGothicNeoR00" panose="02000503000000000000" pitchFamily="2" charset="-127"/>
              <a:ea typeface="AppleSDGothicNeoR00" panose="02000503000000000000" pitchFamily="2" charset="-127"/>
            </a:endParaRPr>
          </a:p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	</a:t>
            </a:r>
            <a:r>
              <a:rPr lang="en-US" altLang="ko-KR" sz="1800" b="0" i="0" u="none" strike="noStrike" dirty="0">
                <a:effectLst/>
                <a:latin typeface="AppleSDGothicNeoR00" panose="02000503000000000000" pitchFamily="2" charset="-127"/>
                <a:ea typeface="AppleSDGothicNeoR00" panose="02000503000000000000" pitchFamily="2" charset="-127"/>
              </a:rPr>
              <a:t>2007∼2009</a:t>
            </a:r>
            <a:r>
              <a:rPr lang="ko-KR" altLang="en-US" sz="1800" b="0" i="0" u="none" strike="noStrike" dirty="0">
                <a:effectLst/>
                <a:latin typeface="AppleSDGothicNeoR00" panose="02000503000000000000" pitchFamily="2" charset="-127"/>
                <a:ea typeface="AppleSDGothicNeoR00" panose="02000503000000000000" pitchFamily="2" charset="-127"/>
              </a:rPr>
              <a:t>년 한덕수 총리의 국무조정실 파견</a:t>
            </a:r>
            <a:endParaRPr lang="ko-KR" altLang="en-US" b="0" dirty="0">
              <a:effectLst/>
              <a:latin typeface="AppleSDGothicNeoR00" panose="02000503000000000000" pitchFamily="2" charset="-127"/>
              <a:ea typeface="AppleSDGothicNeoR00" panose="02000503000000000000" pitchFamily="2" charset="-127"/>
            </a:endParaRPr>
          </a:p>
          <a:p>
            <a:br>
              <a:rPr lang="ko-KR" altLang="en-US" b="0" dirty="0">
                <a:effectLst/>
                <a:latin typeface="AppleSDGothicNeoR00" panose="02000503000000000000" pitchFamily="2" charset="-127"/>
                <a:ea typeface="AppleSDGothicNeoR00" panose="02000503000000000000" pitchFamily="2" charset="-127"/>
              </a:rPr>
            </a:br>
            <a:endParaRPr lang="ko-KR" altLang="en-US" dirty="0">
              <a:latin typeface="AppleSDGothicNeoR00" panose="02000503000000000000" pitchFamily="2" charset="-127"/>
              <a:ea typeface="AppleSDGothicNeoR00" panose="02000503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B0A6CF5-4212-A79A-D9CA-B5AEAC8B0097}"/>
              </a:ext>
            </a:extLst>
          </p:cNvPr>
          <p:cNvSpPr txBox="1"/>
          <p:nvPr/>
        </p:nvSpPr>
        <p:spPr>
          <a:xfrm>
            <a:off x="1601177" y="6488668"/>
            <a:ext cx="60940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dirty="0">
                <a:latin typeface="AppleSDGothicNeoT00" panose="02000503000000000000" pitchFamily="2" charset="-127"/>
                <a:ea typeface="AppleSDGothicNeoT00" panose="02000503000000000000" pitchFamily="2" charset="-127"/>
              </a:rPr>
              <a:t>대통령실 장차관급</a:t>
            </a:r>
            <a:r>
              <a:rPr lang="en-US" altLang="ko-KR" dirty="0">
                <a:latin typeface="AppleSDGothicNeoT00" panose="02000503000000000000" pitchFamily="2" charset="-127"/>
                <a:ea typeface="AppleSDGothicNeoT00" panose="02000503000000000000" pitchFamily="2" charset="-127"/>
              </a:rPr>
              <a:t> </a:t>
            </a:r>
            <a:r>
              <a:rPr lang="en-US" altLang="ko-KR" sz="1800" dirty="0">
                <a:latin typeface="AppleSDGothicNeoT00" panose="02000503000000000000" pitchFamily="2" charset="-127"/>
                <a:ea typeface="AppleSDGothicNeoT00" panose="02000503000000000000" pitchFamily="2" charset="-127"/>
              </a:rPr>
              <a:t>(</a:t>
            </a:r>
            <a:r>
              <a:rPr lang="ko-KR" altLang="en-US" sz="1800" dirty="0">
                <a:latin typeface="AppleSDGothicNeoT00" panose="02000503000000000000" pitchFamily="2" charset="-127"/>
                <a:ea typeface="AppleSDGothicNeoT00" panose="02000503000000000000" pitchFamily="2" charset="-127"/>
              </a:rPr>
              <a:t>사람</a:t>
            </a:r>
            <a:r>
              <a:rPr lang="en-US" altLang="ko-KR" sz="1800" dirty="0">
                <a:latin typeface="AppleSDGothicNeoT00" panose="02000503000000000000" pitchFamily="2" charset="-127"/>
                <a:ea typeface="AppleSDGothicNeoT00" panose="02000503000000000000" pitchFamily="2" charset="-127"/>
              </a:rPr>
              <a:t>, </a:t>
            </a:r>
            <a:r>
              <a:rPr lang="ko-KR" altLang="en-US" sz="1800" dirty="0">
                <a:latin typeface="AppleSDGothicNeoT00" panose="02000503000000000000" pitchFamily="2" charset="-127"/>
                <a:ea typeface="AppleSDGothicNeoT00" panose="02000503000000000000" pitchFamily="2" charset="-127"/>
              </a:rPr>
              <a:t>사람 </a:t>
            </a:r>
            <a:r>
              <a:rPr lang="en-US" altLang="ko-KR" sz="1800" dirty="0">
                <a:latin typeface="AppleSDGothicNeoT00" panose="02000503000000000000" pitchFamily="2" charset="-127"/>
                <a:ea typeface="AppleSDGothicNeoT00" panose="02000503000000000000" pitchFamily="2" charset="-127"/>
              </a:rPr>
              <a:t>1–mode)</a:t>
            </a:r>
            <a:endParaRPr lang="ko-KR" altLang="en-US" sz="1800" dirty="0">
              <a:latin typeface="AppleSDGothicNeoT00" panose="02000503000000000000" pitchFamily="2" charset="-127"/>
              <a:ea typeface="AppleSDGothicNeoT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663129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대통령실 새 상징 공개 “자유·평화·번영 염원” - 경향신문">
            <a:extLst>
              <a:ext uri="{FF2B5EF4-FFF2-40B4-BE49-F238E27FC236}">
                <a16:creationId xmlns:a16="http://schemas.microsoft.com/office/drawing/2014/main" id="{245C0499-DC49-4C70-7080-A98F65C7BB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48864" y="5663289"/>
            <a:ext cx="1183759" cy="1097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393F39A-2C26-F306-F97E-F106A40D72DD}"/>
              </a:ext>
            </a:extLst>
          </p:cNvPr>
          <p:cNvSpPr txBox="1"/>
          <p:nvPr/>
        </p:nvSpPr>
        <p:spPr>
          <a:xfrm>
            <a:off x="440012" y="309384"/>
            <a:ext cx="124745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 err="1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구상엽</a:t>
            </a:r>
            <a:endParaRPr lang="ko-KR" altLang="en-US" sz="3000" dirty="0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pic>
        <p:nvPicPr>
          <p:cNvPr id="19458" name="Picture 2">
            <a:extLst>
              <a:ext uri="{FF2B5EF4-FFF2-40B4-BE49-F238E27FC236}">
                <a16:creationId xmlns:a16="http://schemas.microsoft.com/office/drawing/2014/main" id="{5183AF59-49FE-C089-E187-E0096A6461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932" y="1060174"/>
            <a:ext cx="4526867" cy="5797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0" name="Picture 4">
            <a:extLst>
              <a:ext uri="{FF2B5EF4-FFF2-40B4-BE49-F238E27FC236}">
                <a16:creationId xmlns:a16="http://schemas.microsoft.com/office/drawing/2014/main" id="{75E33AD8-7C8D-DD2A-35C7-34AE66E94B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3307" y="675164"/>
            <a:ext cx="4303195" cy="4314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4375AB6-2023-7169-566D-E3680B1C2466}"/>
              </a:ext>
            </a:extLst>
          </p:cNvPr>
          <p:cNvSpPr txBox="1"/>
          <p:nvPr/>
        </p:nvSpPr>
        <p:spPr>
          <a:xfrm>
            <a:off x="5413307" y="4907487"/>
            <a:ext cx="6094070" cy="25506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ppleSDGothicNeoR00" panose="02000503000000000000" pitchFamily="2" charset="-127"/>
                <a:ea typeface="AppleSDGothicNeoR00" panose="02000503000000000000" pitchFamily="2" charset="-127"/>
              </a:rPr>
              <a:t>-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ppleSDGothicNeoR00" panose="02000503000000000000" pitchFamily="2" charset="-127"/>
                <a:ea typeface="AppleSDGothicNeoR00" panose="02000503000000000000" pitchFamily="2" charset="-127"/>
              </a:rPr>
              <a:t>윤석열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ppleSDGothicNeoR00" panose="02000503000000000000" pitchFamily="2" charset="-127"/>
                <a:ea typeface="AppleSDGothicNeoR00" panose="02000503000000000000" pitchFamily="2" charset="-127"/>
              </a:rPr>
              <a:t>,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ppleSDGothicNeoR00" panose="02000503000000000000" pitchFamily="2" charset="-127"/>
                <a:ea typeface="AppleSDGothicNeoR00" panose="02000503000000000000" pitchFamily="2" charset="-127"/>
              </a:rPr>
              <a:t>한동훈과 사건을 같이 한 적이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ppleSDGothicNeoR00" panose="02000503000000000000" pitchFamily="2" charset="-127"/>
                <a:ea typeface="AppleSDGothicNeoR00" panose="02000503000000000000" pitchFamily="2" charset="-127"/>
              </a:rPr>
              <a:t>2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ppleSDGothicNeoR00" panose="02000503000000000000" pitchFamily="2" charset="-127"/>
                <a:ea typeface="AppleSDGothicNeoR00" panose="02000503000000000000" pitchFamily="2" charset="-127"/>
              </a:rPr>
              <a:t>건 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ppleSDGothicNeoR00" panose="02000503000000000000" pitchFamily="2" charset="-127"/>
                <a:ea typeface="AppleSDGothicNeoR00" panose="02000503000000000000" pitchFamily="2" charset="-127"/>
              </a:rPr>
              <a:t>.</a:t>
            </a:r>
            <a:endParaRPr lang="en-US" altLang="ko-KR" dirty="0">
              <a:solidFill>
                <a:srgbClr val="000000"/>
              </a:solidFill>
              <a:latin typeface="AppleSDGothicNeoR00" panose="02000503000000000000" pitchFamily="2" charset="-127"/>
              <a:ea typeface="AppleSDGothicNeoR00" panose="02000503000000000000" pitchFamily="2" charset="-127"/>
            </a:endParaRPr>
          </a:p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ppleSDGothicNeoR00" panose="02000503000000000000" pitchFamily="2" charset="-127"/>
                <a:ea typeface="AppleSDGothicNeoR00" panose="02000503000000000000" pitchFamily="2" charset="-127"/>
              </a:rPr>
              <a:t>- 2022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ppleSDGothicNeoR00" panose="02000503000000000000" pitchFamily="2" charset="-127"/>
                <a:ea typeface="AppleSDGothicNeoR00" panose="02000503000000000000" pitchFamily="2" charset="-127"/>
              </a:rPr>
              <a:t>년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ppleSDGothicNeoR00" panose="02000503000000000000" pitchFamily="2" charset="-127"/>
                <a:ea typeface="AppleSDGothicNeoR00" panose="02000503000000000000" pitchFamily="2" charset="-127"/>
              </a:rPr>
              <a:t>6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ppleSDGothicNeoR00" panose="02000503000000000000" pitchFamily="2" charset="-127"/>
                <a:ea typeface="AppleSDGothicNeoR00" panose="02000503000000000000" pitchFamily="2" charset="-127"/>
              </a:rPr>
              <a:t>월까지 울산지방검찰청 인권보호관에 있다가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ppleSDGothicNeoR00" panose="02000503000000000000" pitchFamily="2" charset="-127"/>
                <a:ea typeface="AppleSDGothicNeoR00" panose="02000503000000000000" pitchFamily="2" charset="-127"/>
              </a:rPr>
              <a:t>2022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ppleSDGothicNeoR00" panose="02000503000000000000" pitchFamily="2" charset="-127"/>
                <a:ea typeface="AppleSDGothicNeoR00" panose="02000503000000000000" pitchFamily="2" charset="-127"/>
              </a:rPr>
              <a:t>년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ppleSDGothicNeoR00" panose="02000503000000000000" pitchFamily="2" charset="-127"/>
                <a:ea typeface="AppleSDGothicNeoR00" panose="02000503000000000000" pitchFamily="2" charset="-127"/>
              </a:rPr>
              <a:t>7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ppleSDGothicNeoR00" panose="02000503000000000000" pitchFamily="2" charset="-127"/>
                <a:ea typeface="AppleSDGothicNeoR00" panose="02000503000000000000" pitchFamily="2" charset="-127"/>
              </a:rPr>
              <a:t>일에 서울남부지방검찰청 검사로 승진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ppleSDGothicNeoR00" panose="02000503000000000000" pitchFamily="2" charset="-127"/>
                <a:ea typeface="AppleSDGothicNeoR00" panose="02000503000000000000" pitchFamily="2" charset="-127"/>
              </a:rPr>
              <a:t>.</a:t>
            </a:r>
            <a:endParaRPr lang="ko-KR" altLang="en-US" b="0" dirty="0">
              <a:effectLst/>
              <a:latin typeface="AppleSDGothicNeoR00" panose="02000503000000000000" pitchFamily="2" charset="-127"/>
              <a:ea typeface="AppleSDGothicNeoR00" panose="02000503000000000000" pitchFamily="2" charset="-127"/>
            </a:endParaRPr>
          </a:p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ppleSDGothicNeoR00" panose="02000503000000000000" pitchFamily="2" charset="-127"/>
                <a:ea typeface="AppleSDGothicNeoR00" panose="02000503000000000000" pitchFamily="2" charset="-127"/>
              </a:rPr>
              <a:t>- 2023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ppleSDGothicNeoR00" panose="02000503000000000000" pitchFamily="2" charset="-127"/>
                <a:ea typeface="AppleSDGothicNeoR00" panose="02000503000000000000" pitchFamily="2" charset="-127"/>
              </a:rPr>
              <a:t>년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ppleSDGothicNeoR00" panose="02000503000000000000" pitchFamily="2" charset="-127"/>
                <a:ea typeface="AppleSDGothicNeoR00" panose="02000503000000000000" pitchFamily="2" charset="-127"/>
              </a:rPr>
              <a:t>9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ppleSDGothicNeoR00" panose="02000503000000000000" pitchFamily="2" charset="-127"/>
                <a:ea typeface="AppleSDGothicNeoR00" panose="02000503000000000000" pitchFamily="2" charset="-127"/>
              </a:rPr>
              <a:t>월에 법무부 법무실장으로 승진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ppleSDGothicNeoR00" panose="02000503000000000000" pitchFamily="2" charset="-127"/>
                <a:ea typeface="AppleSDGothicNeoR00" panose="02000503000000000000" pitchFamily="2" charset="-127"/>
              </a:rPr>
              <a:t>.</a:t>
            </a:r>
            <a:endParaRPr lang="ko-KR" altLang="en-US" b="0" dirty="0">
              <a:effectLst/>
              <a:latin typeface="AppleSDGothicNeoR00" panose="02000503000000000000" pitchFamily="2" charset="-127"/>
              <a:ea typeface="AppleSDGothicNeoR00" panose="02000503000000000000" pitchFamily="2" charset="-127"/>
            </a:endParaRPr>
          </a:p>
          <a:p>
            <a:pPr>
              <a:lnSpc>
                <a:spcPct val="150000"/>
              </a:lnSpc>
            </a:pPr>
            <a:br>
              <a:rPr lang="ko-KR" altLang="en-US" b="0" dirty="0">
                <a:effectLst/>
                <a:latin typeface="AppleSDGothicNeoR00" panose="02000503000000000000" pitchFamily="2" charset="-127"/>
                <a:ea typeface="AppleSDGothicNeoR00" panose="02000503000000000000" pitchFamily="2" charset="-127"/>
              </a:rPr>
            </a:br>
            <a:endParaRPr lang="ko-KR" altLang="en-US" dirty="0">
              <a:latin typeface="AppleSDGothicNeoR00" panose="02000503000000000000" pitchFamily="2" charset="-127"/>
              <a:ea typeface="AppleSDGothicNeoR00" panose="02000503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ABCD87-C9AE-AE06-33FB-23583E4690A5}"/>
              </a:ext>
            </a:extLst>
          </p:cNvPr>
          <p:cNvSpPr txBox="1"/>
          <p:nvPr/>
        </p:nvSpPr>
        <p:spPr>
          <a:xfrm>
            <a:off x="979751" y="6391624"/>
            <a:ext cx="60940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dirty="0" err="1">
                <a:latin typeface="AppleSDGothicNeoT00" panose="02000503000000000000" pitchFamily="2" charset="-127"/>
                <a:ea typeface="AppleSDGothicNeoT00" panose="02000503000000000000" pitchFamily="2" charset="-127"/>
              </a:rPr>
              <a:t>윤통과</a:t>
            </a:r>
            <a:r>
              <a:rPr lang="ko-KR" altLang="en-US" sz="1800" dirty="0">
                <a:latin typeface="AppleSDGothicNeoT00" panose="02000503000000000000" pitchFamily="2" charset="-127"/>
                <a:ea typeface="AppleSDGothicNeoT00" panose="02000503000000000000" pitchFamily="2" charset="-127"/>
              </a:rPr>
              <a:t> 함께 사건을 맡았던 사람 </a:t>
            </a:r>
            <a:r>
              <a:rPr lang="en-US" altLang="ko-KR" sz="1800" dirty="0">
                <a:latin typeface="AppleSDGothicNeoT00" panose="02000503000000000000" pitchFamily="2" charset="-127"/>
                <a:ea typeface="AppleSDGothicNeoT00" panose="02000503000000000000" pitchFamily="2" charset="-127"/>
              </a:rPr>
              <a:t>(</a:t>
            </a:r>
            <a:r>
              <a:rPr lang="ko-KR" altLang="en-US" sz="1800" dirty="0">
                <a:latin typeface="AppleSDGothicNeoT00" panose="02000503000000000000" pitchFamily="2" charset="-127"/>
                <a:ea typeface="AppleSDGothicNeoT00" panose="02000503000000000000" pitchFamily="2" charset="-127"/>
              </a:rPr>
              <a:t>사람</a:t>
            </a:r>
            <a:r>
              <a:rPr lang="en-US" altLang="ko-KR" sz="1800" dirty="0">
                <a:latin typeface="AppleSDGothicNeoT00" panose="02000503000000000000" pitchFamily="2" charset="-127"/>
                <a:ea typeface="AppleSDGothicNeoT00" panose="02000503000000000000" pitchFamily="2" charset="-127"/>
              </a:rPr>
              <a:t>, </a:t>
            </a:r>
            <a:r>
              <a:rPr lang="ko-KR" altLang="en-US" sz="1800" dirty="0">
                <a:latin typeface="AppleSDGothicNeoT00" panose="02000503000000000000" pitchFamily="2" charset="-127"/>
                <a:ea typeface="AppleSDGothicNeoT00" panose="02000503000000000000" pitchFamily="2" charset="-127"/>
              </a:rPr>
              <a:t>사건</a:t>
            </a:r>
            <a:r>
              <a:rPr lang="en-US" altLang="ko-KR" sz="1800" dirty="0">
                <a:latin typeface="AppleSDGothicNeoT00" panose="02000503000000000000" pitchFamily="2" charset="-127"/>
                <a:ea typeface="AppleSDGothicNeoT00" panose="02000503000000000000" pitchFamily="2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82780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대통령실 새 상징 공개 “자유·평화·번영 염원” - 경향신문">
            <a:extLst>
              <a:ext uri="{FF2B5EF4-FFF2-40B4-BE49-F238E27FC236}">
                <a16:creationId xmlns:a16="http://schemas.microsoft.com/office/drawing/2014/main" id="{245C0499-DC49-4C70-7080-A98F65C7BB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48864" y="5663289"/>
            <a:ext cx="1183759" cy="1097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393F39A-2C26-F306-F97E-F106A40D72DD}"/>
              </a:ext>
            </a:extLst>
          </p:cNvPr>
          <p:cNvSpPr txBox="1"/>
          <p:nvPr/>
        </p:nvSpPr>
        <p:spPr>
          <a:xfrm>
            <a:off x="440012" y="309384"/>
            <a:ext cx="124745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 err="1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김봉진</a:t>
            </a:r>
            <a:endParaRPr lang="ko-KR" altLang="en-US" sz="3000" dirty="0">
              <a:latin typeface="Y 너만을 비춤체" panose="020B0600000101010101" pitchFamily="50" charset="-127"/>
              <a:ea typeface="Y 너만을 비춤체" panose="020B0600000101010101" pitchFamily="50" charset="-127"/>
            </a:endParaRPr>
          </a:p>
        </p:txBody>
      </p:sp>
      <p:pic>
        <p:nvPicPr>
          <p:cNvPr id="18434" name="Picture 2">
            <a:extLst>
              <a:ext uri="{FF2B5EF4-FFF2-40B4-BE49-F238E27FC236}">
                <a16:creationId xmlns:a16="http://schemas.microsoft.com/office/drawing/2014/main" id="{30B96E1F-BD00-6CB8-5CD1-559A562B5A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012" y="1143887"/>
            <a:ext cx="8248099" cy="3872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DCF878C-63F1-C743-9891-AC1E3F8B5AAB}"/>
              </a:ext>
            </a:extLst>
          </p:cNvPr>
          <p:cNvSpPr txBox="1"/>
          <p:nvPr/>
        </p:nvSpPr>
        <p:spPr>
          <a:xfrm>
            <a:off x="5872223" y="4289787"/>
            <a:ext cx="6096000" cy="30777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en-US" altLang="ko-KR" sz="1800" b="0" i="0" u="none" strike="noStrike" dirty="0">
                <a:effectLst/>
                <a:latin typeface="AppleSDGothicNeoR00" panose="02000503000000000000" pitchFamily="2" charset="-127"/>
                <a:ea typeface="AppleSDGothicNeoR00" panose="02000503000000000000" pitchFamily="2" charset="-127"/>
              </a:rPr>
              <a:t>- </a:t>
            </a:r>
            <a:r>
              <a:rPr lang="ko-KR" altLang="en-US" sz="1800" b="0" i="0" u="none" strike="noStrike" dirty="0">
                <a:effectLst/>
                <a:latin typeface="AppleSDGothicNeoR00" panose="02000503000000000000" pitchFamily="2" charset="-127"/>
                <a:ea typeface="AppleSDGothicNeoR00" panose="02000503000000000000" pitchFamily="2" charset="-127"/>
              </a:rPr>
              <a:t>현재 </a:t>
            </a:r>
            <a:r>
              <a:rPr lang="en-US" altLang="ko-KR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 </a:t>
            </a:r>
            <a:r>
              <a:rPr lang="ko-KR" altLang="en-US" sz="1800" b="0" i="0" u="none" strike="noStrike" dirty="0">
                <a:effectLst/>
                <a:latin typeface="AppleSDGothicNeoR00" panose="02000503000000000000" pitchFamily="2" charset="-127"/>
                <a:ea typeface="AppleSDGothicNeoR00" panose="02000503000000000000" pitchFamily="2" charset="-127"/>
              </a:rPr>
              <a:t>상사법무과장</a:t>
            </a:r>
            <a:endParaRPr lang="ko-KR" altLang="en-US" b="0" dirty="0">
              <a:effectLst/>
              <a:latin typeface="AppleSDGothicNeoR00" panose="02000503000000000000" pitchFamily="2" charset="-127"/>
              <a:ea typeface="AppleSDGothicNeoR00" panose="02000503000000000000" pitchFamily="2" charset="-127"/>
            </a:endParaRPr>
          </a:p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en-US" altLang="ko-KR" sz="1800" b="0" i="0" u="none" strike="noStrike" dirty="0">
                <a:effectLst/>
                <a:latin typeface="AppleSDGothicNeoR00" panose="02000503000000000000" pitchFamily="2" charset="-127"/>
                <a:ea typeface="AppleSDGothicNeoR00" panose="02000503000000000000" pitchFamily="2" charset="-127"/>
              </a:rPr>
              <a:t>- 2018</a:t>
            </a:r>
            <a:r>
              <a:rPr lang="ko-KR" altLang="en-US" sz="1800" b="0" i="0" u="none" strike="noStrike" dirty="0">
                <a:effectLst/>
                <a:latin typeface="AppleSDGothicNeoR00" panose="02000503000000000000" pitchFamily="2" charset="-127"/>
                <a:ea typeface="AppleSDGothicNeoR00" panose="02000503000000000000" pitchFamily="2" charset="-127"/>
              </a:rPr>
              <a:t>년 당시 서울중앙지방검찰청 교통 환경 범죄전담부에서 윤석열 </a:t>
            </a:r>
            <a:r>
              <a:rPr lang="en-US" altLang="ko-KR" sz="1800" b="0" i="0" u="none" strike="noStrike" dirty="0">
                <a:effectLst/>
                <a:latin typeface="AppleSDGothicNeoR00" panose="02000503000000000000" pitchFamily="2" charset="-127"/>
                <a:ea typeface="AppleSDGothicNeoR00" panose="02000503000000000000" pitchFamily="2" charset="-127"/>
              </a:rPr>
              <a:t>- </a:t>
            </a:r>
            <a:r>
              <a:rPr lang="ko-KR" altLang="en-US" sz="1800" b="0" i="0" u="none" strike="noStrike" dirty="0">
                <a:effectLst/>
                <a:latin typeface="AppleSDGothicNeoR00" panose="02000503000000000000" pitchFamily="2" charset="-127"/>
                <a:ea typeface="AppleSDGothicNeoR00" panose="02000503000000000000" pitchFamily="2" charset="-127"/>
              </a:rPr>
              <a:t>한동훈 </a:t>
            </a:r>
            <a:r>
              <a:rPr lang="en-US" altLang="ko-KR" sz="1800" b="0" i="0" u="none" strike="noStrike" dirty="0">
                <a:effectLst/>
                <a:latin typeface="AppleSDGothicNeoR00" panose="02000503000000000000" pitchFamily="2" charset="-127"/>
                <a:ea typeface="AppleSDGothicNeoR00" panose="02000503000000000000" pitchFamily="2" charset="-127"/>
              </a:rPr>
              <a:t>- </a:t>
            </a:r>
            <a:r>
              <a:rPr lang="ko-KR" altLang="en-US" sz="1800" b="0" i="0" u="none" strike="noStrike" dirty="0" err="1">
                <a:effectLst/>
                <a:latin typeface="AppleSDGothicNeoR00" panose="02000503000000000000" pitchFamily="2" charset="-127"/>
                <a:ea typeface="AppleSDGothicNeoR00" panose="02000503000000000000" pitchFamily="2" charset="-127"/>
              </a:rPr>
              <a:t>김봉진은</a:t>
            </a:r>
            <a:r>
              <a:rPr lang="ko-KR" altLang="en-US" sz="1800" b="0" i="0" u="none" strike="noStrike" dirty="0">
                <a:effectLst/>
                <a:latin typeface="AppleSDGothicNeoR00" panose="02000503000000000000" pitchFamily="2" charset="-127"/>
                <a:ea typeface="AppleSDGothicNeoR00" panose="02000503000000000000" pitchFamily="2" charset="-127"/>
              </a:rPr>
              <a:t> 같은 부서에서 호흡 맞춘 적이 있습니다</a:t>
            </a:r>
            <a:r>
              <a:rPr lang="en-US" altLang="ko-KR" sz="1800" b="0" i="0" u="none" strike="noStrike" dirty="0">
                <a:effectLst/>
                <a:latin typeface="AppleSDGothicNeoR00" panose="02000503000000000000" pitchFamily="2" charset="-127"/>
                <a:ea typeface="AppleSDGothicNeoR00" panose="02000503000000000000" pitchFamily="2" charset="-127"/>
              </a:rPr>
              <a:t>.</a:t>
            </a:r>
            <a:endParaRPr lang="ko-KR" altLang="en-US" b="0" dirty="0">
              <a:effectLst/>
              <a:latin typeface="AppleSDGothicNeoR00" panose="02000503000000000000" pitchFamily="2" charset="-127"/>
              <a:ea typeface="AppleSDGothicNeoR00" panose="02000503000000000000" pitchFamily="2" charset="-127"/>
            </a:endParaRPr>
          </a:p>
          <a:p>
            <a:pPr rtl="0">
              <a:spcBef>
                <a:spcPts val="0"/>
              </a:spcBef>
              <a:spcAft>
                <a:spcPts val="1200"/>
              </a:spcAft>
            </a:pPr>
            <a:endParaRPr lang="en-US" altLang="ko-KR" sz="1800" b="0" i="0" u="none" strike="noStrike" dirty="0">
              <a:effectLst/>
              <a:latin typeface="AppleSDGothicNeoR00" panose="02000503000000000000" pitchFamily="2" charset="-127"/>
              <a:ea typeface="AppleSDGothicNeoR00" panose="02000503000000000000" pitchFamily="2" charset="-127"/>
            </a:endParaRPr>
          </a:p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en-US" altLang="ko-KR" sz="1800" b="0" i="0" u="none" strike="noStrike" dirty="0">
                <a:effectLst/>
                <a:latin typeface="AppleSDGothicNeoR00" panose="02000503000000000000" pitchFamily="2" charset="-127"/>
                <a:ea typeface="AppleSDGothicNeoR00" panose="02000503000000000000" pitchFamily="2" charset="-127"/>
              </a:rPr>
              <a:t>- 2022</a:t>
            </a:r>
            <a:r>
              <a:rPr lang="ko-KR" altLang="en-US" sz="1800" b="0" i="0" u="none" strike="noStrike" dirty="0">
                <a:effectLst/>
                <a:latin typeface="AppleSDGothicNeoR00" panose="02000503000000000000" pitchFamily="2" charset="-127"/>
                <a:ea typeface="AppleSDGothicNeoR00" panose="02000503000000000000" pitchFamily="2" charset="-127"/>
              </a:rPr>
              <a:t>년 </a:t>
            </a:r>
            <a:r>
              <a:rPr lang="en-US" altLang="ko-KR" sz="1800" b="0" i="0" u="none" strike="noStrike" dirty="0">
                <a:effectLst/>
                <a:latin typeface="AppleSDGothicNeoR00" panose="02000503000000000000" pitchFamily="2" charset="-127"/>
                <a:ea typeface="AppleSDGothicNeoR00" panose="02000503000000000000" pitchFamily="2" charset="-127"/>
              </a:rPr>
              <a:t>7</a:t>
            </a:r>
            <a:r>
              <a:rPr lang="ko-KR" altLang="en-US" sz="1800" b="0" i="0" u="none" strike="noStrike" dirty="0">
                <a:effectLst/>
                <a:latin typeface="AppleSDGothicNeoR00" panose="02000503000000000000" pitchFamily="2" charset="-127"/>
                <a:ea typeface="AppleSDGothicNeoR00" panose="02000503000000000000" pitchFamily="2" charset="-127"/>
              </a:rPr>
              <a:t>월 수원지방검찰청 부장</a:t>
            </a:r>
            <a:endParaRPr lang="ko-KR" altLang="en-US" b="0" dirty="0">
              <a:effectLst/>
              <a:latin typeface="AppleSDGothicNeoR00" panose="02000503000000000000" pitchFamily="2" charset="-127"/>
              <a:ea typeface="AppleSDGothicNeoR00" panose="02000503000000000000" pitchFamily="2" charset="-127"/>
            </a:endParaRPr>
          </a:p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en-US" altLang="ko-KR" sz="1800" b="0" i="0" u="none" strike="noStrike" dirty="0">
                <a:effectLst/>
                <a:latin typeface="AppleSDGothicNeoR00" panose="02000503000000000000" pitchFamily="2" charset="-127"/>
                <a:ea typeface="AppleSDGothicNeoR00" panose="02000503000000000000" pitchFamily="2" charset="-127"/>
              </a:rPr>
              <a:t>- 2023</a:t>
            </a:r>
            <a:r>
              <a:rPr lang="ko-KR" altLang="en-US" sz="1800" b="0" i="0" u="none" strike="noStrike" dirty="0">
                <a:effectLst/>
                <a:latin typeface="AppleSDGothicNeoR00" panose="02000503000000000000" pitchFamily="2" charset="-127"/>
                <a:ea typeface="AppleSDGothicNeoR00" panose="02000503000000000000" pitchFamily="2" charset="-127"/>
              </a:rPr>
              <a:t>년 </a:t>
            </a:r>
            <a:r>
              <a:rPr lang="en-US" altLang="ko-KR" sz="1800" b="0" i="0" u="none" strike="noStrike" dirty="0">
                <a:effectLst/>
                <a:latin typeface="AppleSDGothicNeoR00" panose="02000503000000000000" pitchFamily="2" charset="-127"/>
                <a:ea typeface="AppleSDGothicNeoR00" panose="02000503000000000000" pitchFamily="2" charset="-127"/>
              </a:rPr>
              <a:t>2</a:t>
            </a:r>
            <a:r>
              <a:rPr lang="ko-KR" altLang="en-US" sz="1800" b="0" i="0" u="none" strike="noStrike" dirty="0">
                <a:effectLst/>
                <a:latin typeface="AppleSDGothicNeoR00" panose="02000503000000000000" pitchFamily="2" charset="-127"/>
                <a:ea typeface="AppleSDGothicNeoR00" panose="02000503000000000000" pitchFamily="2" charset="-127"/>
              </a:rPr>
              <a:t>월 법무부 상사법무과장</a:t>
            </a:r>
            <a:endParaRPr lang="ko-KR" altLang="en-US" b="0" dirty="0">
              <a:effectLst/>
              <a:latin typeface="AppleSDGothicNeoR00" panose="02000503000000000000" pitchFamily="2" charset="-127"/>
              <a:ea typeface="AppleSDGothicNeoR00" panose="02000503000000000000" pitchFamily="2" charset="-127"/>
            </a:endParaRPr>
          </a:p>
          <a:p>
            <a:br>
              <a:rPr lang="ko-KR" altLang="en-US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</a:br>
            <a:endParaRPr lang="ko-KR" altLang="en-US" dirty="0">
              <a:latin typeface="AppleSDGothicNeoR00" panose="02000503000000000000" pitchFamily="2" charset="-127"/>
              <a:ea typeface="AppleSDGothicNeoR00" panose="02000503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23ECE0-095F-8B60-C224-9416F1C3DD86}"/>
              </a:ext>
            </a:extLst>
          </p:cNvPr>
          <p:cNvSpPr txBox="1"/>
          <p:nvPr/>
        </p:nvSpPr>
        <p:spPr>
          <a:xfrm>
            <a:off x="1211319" y="5112466"/>
            <a:ext cx="60940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dirty="0" err="1">
                <a:latin typeface="AppleSDGothicNeoT00" panose="02000503000000000000" pitchFamily="2" charset="-127"/>
                <a:ea typeface="AppleSDGothicNeoT00" panose="02000503000000000000" pitchFamily="2" charset="-127"/>
              </a:rPr>
              <a:t>윤통과</a:t>
            </a:r>
            <a:r>
              <a:rPr lang="ko-KR" altLang="en-US" sz="1800" dirty="0">
                <a:latin typeface="AppleSDGothicNeoT00" panose="02000503000000000000" pitchFamily="2" charset="-127"/>
                <a:ea typeface="AppleSDGothicNeoT00" panose="02000503000000000000" pitchFamily="2" charset="-127"/>
              </a:rPr>
              <a:t> 함께 사건을 맡았던 사람 </a:t>
            </a:r>
            <a:r>
              <a:rPr lang="en-US" altLang="ko-KR" sz="1800" dirty="0">
                <a:latin typeface="AppleSDGothicNeoT00" panose="02000503000000000000" pitchFamily="2" charset="-127"/>
                <a:ea typeface="AppleSDGothicNeoT00" panose="02000503000000000000" pitchFamily="2" charset="-127"/>
              </a:rPr>
              <a:t>(</a:t>
            </a:r>
            <a:r>
              <a:rPr lang="ko-KR" altLang="en-US" sz="1800" dirty="0">
                <a:latin typeface="AppleSDGothicNeoT00" panose="02000503000000000000" pitchFamily="2" charset="-127"/>
                <a:ea typeface="AppleSDGothicNeoT00" panose="02000503000000000000" pitchFamily="2" charset="-127"/>
              </a:rPr>
              <a:t>사람</a:t>
            </a:r>
            <a:r>
              <a:rPr lang="en-US" altLang="ko-KR" sz="1800" dirty="0">
                <a:latin typeface="AppleSDGothicNeoT00" panose="02000503000000000000" pitchFamily="2" charset="-127"/>
                <a:ea typeface="AppleSDGothicNeoT00" panose="02000503000000000000" pitchFamily="2" charset="-127"/>
              </a:rPr>
              <a:t>, </a:t>
            </a:r>
            <a:r>
              <a:rPr lang="ko-KR" altLang="en-US" sz="1800" dirty="0">
                <a:latin typeface="AppleSDGothicNeoT00" panose="02000503000000000000" pitchFamily="2" charset="-127"/>
                <a:ea typeface="AppleSDGothicNeoT00" panose="02000503000000000000" pitchFamily="2" charset="-127"/>
              </a:rPr>
              <a:t>사건</a:t>
            </a:r>
            <a:r>
              <a:rPr lang="en-US" altLang="ko-KR" sz="1800" dirty="0">
                <a:latin typeface="AppleSDGothicNeoT00" panose="02000503000000000000" pitchFamily="2" charset="-127"/>
                <a:ea typeface="AppleSDGothicNeoT00" panose="02000503000000000000" pitchFamily="2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0478537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대통령실 새 상징 공개 “자유·평화·번영 염원” - 경향신문">
            <a:extLst>
              <a:ext uri="{FF2B5EF4-FFF2-40B4-BE49-F238E27FC236}">
                <a16:creationId xmlns:a16="http://schemas.microsoft.com/office/drawing/2014/main" id="{245C0499-DC49-4C70-7080-A98F65C7BB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48864" y="5663289"/>
            <a:ext cx="1183759" cy="1097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393F39A-2C26-F306-F97E-F106A40D72DD}"/>
              </a:ext>
            </a:extLst>
          </p:cNvPr>
          <p:cNvSpPr txBox="1"/>
          <p:nvPr/>
        </p:nvSpPr>
        <p:spPr>
          <a:xfrm>
            <a:off x="440012" y="309384"/>
            <a:ext cx="124745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김형석</a:t>
            </a:r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7C4C4205-69B1-6299-5C70-D5A6F707D3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0471" y="2200275"/>
            <a:ext cx="7029450" cy="2457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F5C806C-6BB9-6A1B-AE92-D00C6B80CB43}"/>
              </a:ext>
            </a:extLst>
          </p:cNvPr>
          <p:cNvSpPr txBox="1"/>
          <p:nvPr/>
        </p:nvSpPr>
        <p:spPr>
          <a:xfrm>
            <a:off x="6960002" y="2545113"/>
            <a:ext cx="5366794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en-US" altLang="ko-KR" sz="1800" b="0" i="0" u="none" strike="noStrike" dirty="0">
                <a:effectLst/>
                <a:latin typeface="AppleSDGothicNeoR00" panose="02000503000000000000" pitchFamily="2" charset="-127"/>
                <a:ea typeface="AppleSDGothicNeoR00" panose="02000503000000000000" pitchFamily="2" charset="-127"/>
              </a:rPr>
              <a:t>- </a:t>
            </a:r>
            <a:r>
              <a:rPr lang="ko-KR" altLang="en-US" sz="1800" b="0" i="0" u="none" strike="noStrike" dirty="0">
                <a:effectLst/>
                <a:latin typeface="AppleSDGothicNeoR00" panose="02000503000000000000" pitchFamily="2" charset="-127"/>
                <a:ea typeface="AppleSDGothicNeoR00" panose="02000503000000000000" pitchFamily="2" charset="-127"/>
              </a:rPr>
              <a:t>현재 </a:t>
            </a:r>
            <a:r>
              <a:rPr lang="en-US" altLang="ko-KR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 </a:t>
            </a:r>
            <a:r>
              <a:rPr lang="ko-KR" altLang="en-US" sz="1800" b="0" i="0" u="none" strike="noStrike" dirty="0">
                <a:effectLst/>
                <a:latin typeface="AppleSDGothicNeoR00" panose="02000503000000000000" pitchFamily="2" charset="-127"/>
                <a:ea typeface="AppleSDGothicNeoR00" panose="02000503000000000000" pitchFamily="2" charset="-127"/>
              </a:rPr>
              <a:t>법무부 감찰담당관</a:t>
            </a:r>
            <a:endParaRPr lang="ko-KR" altLang="en-US" b="0" dirty="0">
              <a:effectLst/>
              <a:latin typeface="AppleSDGothicNeoR00" panose="02000503000000000000" pitchFamily="2" charset="-127"/>
              <a:ea typeface="AppleSDGothicNeoR00" panose="02000503000000000000" pitchFamily="2" charset="-127"/>
            </a:endParaRPr>
          </a:p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en-US" altLang="ko-KR" sz="1800" b="0" i="0" u="none" strike="noStrike" dirty="0">
                <a:effectLst/>
                <a:latin typeface="AppleSDGothicNeoR00" panose="02000503000000000000" pitchFamily="2" charset="-127"/>
                <a:ea typeface="AppleSDGothicNeoR00" panose="02000503000000000000" pitchFamily="2" charset="-127"/>
              </a:rPr>
              <a:t>- </a:t>
            </a:r>
            <a:r>
              <a:rPr lang="ko-KR" altLang="en-US" sz="1800" b="0" i="0" u="none" strike="noStrike" dirty="0">
                <a:effectLst/>
                <a:latin typeface="AppleSDGothicNeoR00" panose="02000503000000000000" pitchFamily="2" charset="-127"/>
                <a:ea typeface="AppleSDGothicNeoR00" panose="02000503000000000000" pitchFamily="2" charset="-127"/>
              </a:rPr>
              <a:t>전 윤석열 검사와 친분이 존재 하지 </a:t>
            </a:r>
            <a:r>
              <a:rPr lang="en-US" altLang="ko-KR" sz="1800" b="0" i="0" u="none" strike="noStrike" dirty="0">
                <a:effectLst/>
                <a:latin typeface="AppleSDGothicNeoR00" panose="02000503000000000000" pitchFamily="2" charset="-127"/>
                <a:ea typeface="AppleSDGothicNeoR00" panose="02000503000000000000" pitchFamily="2" charset="-127"/>
              </a:rPr>
              <a:t>X</a:t>
            </a:r>
            <a:endParaRPr lang="ko-KR" altLang="en-US" b="0" dirty="0">
              <a:effectLst/>
              <a:latin typeface="AppleSDGothicNeoR00" panose="02000503000000000000" pitchFamily="2" charset="-127"/>
              <a:ea typeface="AppleSDGothicNeoR00" panose="02000503000000000000" pitchFamily="2" charset="-127"/>
            </a:endParaRPr>
          </a:p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en-US" altLang="ko-KR" sz="1800" b="0" i="0" u="none" strike="noStrike" dirty="0">
                <a:effectLst/>
                <a:latin typeface="AppleSDGothicNeoR00" panose="02000503000000000000" pitchFamily="2" charset="-127"/>
                <a:ea typeface="AppleSDGothicNeoR00" panose="02000503000000000000" pitchFamily="2" charset="-127"/>
              </a:rPr>
              <a:t>- </a:t>
            </a:r>
            <a:r>
              <a:rPr lang="ko-KR" altLang="en-US" sz="1800" b="0" i="0" u="none" strike="noStrike" dirty="0" err="1">
                <a:effectLst/>
                <a:latin typeface="AppleSDGothicNeoR00" panose="02000503000000000000" pitchFamily="2" charset="-127"/>
                <a:ea typeface="AppleSDGothicNeoR00" panose="02000503000000000000" pitchFamily="2" charset="-127"/>
              </a:rPr>
              <a:t>구상엽</a:t>
            </a:r>
            <a:r>
              <a:rPr lang="ko-KR" altLang="en-US" sz="1800" b="0" i="0" u="none" strike="noStrike" dirty="0">
                <a:effectLst/>
                <a:latin typeface="AppleSDGothicNeoR00" panose="02000503000000000000" pitchFamily="2" charset="-127"/>
                <a:ea typeface="AppleSDGothicNeoR00" panose="02000503000000000000" pitchFamily="2" charset="-127"/>
              </a:rPr>
              <a:t> 비서실장과 </a:t>
            </a:r>
            <a:r>
              <a:rPr lang="en-US" altLang="ko-KR" sz="1800" b="0" i="0" u="none" strike="noStrike" dirty="0">
                <a:effectLst/>
                <a:latin typeface="AppleSDGothicNeoR00" panose="02000503000000000000" pitchFamily="2" charset="-127"/>
                <a:ea typeface="AppleSDGothicNeoR00" panose="02000503000000000000" pitchFamily="2" charset="-127"/>
              </a:rPr>
              <a:t>2022</a:t>
            </a:r>
            <a:r>
              <a:rPr lang="ko-KR" altLang="en-US" sz="1800" b="0" i="0" u="none" strike="noStrike" dirty="0">
                <a:effectLst/>
                <a:latin typeface="AppleSDGothicNeoR00" panose="02000503000000000000" pitchFamily="2" charset="-127"/>
                <a:ea typeface="AppleSDGothicNeoR00" panose="02000503000000000000" pitchFamily="2" charset="-127"/>
              </a:rPr>
              <a:t>년 </a:t>
            </a:r>
            <a:r>
              <a:rPr lang="en-US" altLang="ko-KR" sz="1800" b="0" i="0" u="none" strike="noStrike" dirty="0">
                <a:effectLst/>
                <a:latin typeface="AppleSDGothicNeoR00" panose="02000503000000000000" pitchFamily="2" charset="-127"/>
                <a:ea typeface="AppleSDGothicNeoR00" panose="02000503000000000000" pitchFamily="2" charset="-127"/>
              </a:rPr>
              <a:t>7</a:t>
            </a:r>
            <a:r>
              <a:rPr lang="ko-KR" altLang="en-US" sz="1800" b="0" i="0" u="none" strike="noStrike" dirty="0">
                <a:effectLst/>
                <a:latin typeface="AppleSDGothicNeoR00" panose="02000503000000000000" pitchFamily="2" charset="-127"/>
                <a:ea typeface="AppleSDGothicNeoR00" panose="02000503000000000000" pitchFamily="2" charset="-127"/>
              </a:rPr>
              <a:t>월 서울남부지방검찰청에서 전세사기 사권  수사로 친분이 생긴 것으로 보임</a:t>
            </a:r>
            <a:r>
              <a:rPr lang="en-US" altLang="ko-KR" sz="1800" b="0" i="0" u="none" strike="noStrike" dirty="0">
                <a:effectLst/>
                <a:latin typeface="AppleSDGothicNeoR00" panose="02000503000000000000" pitchFamily="2" charset="-127"/>
                <a:ea typeface="AppleSDGothicNeoR00" panose="02000503000000000000" pitchFamily="2" charset="-127"/>
              </a:rPr>
              <a:t>.</a:t>
            </a:r>
            <a:endParaRPr lang="ko-KR" altLang="en-US" b="0" dirty="0">
              <a:effectLst/>
              <a:latin typeface="AppleSDGothicNeoR00" panose="02000503000000000000" pitchFamily="2" charset="-127"/>
              <a:ea typeface="AppleSDGothicNeoR00" panose="02000503000000000000" pitchFamily="2" charset="-127"/>
            </a:endParaRPr>
          </a:p>
          <a:p>
            <a:endParaRPr lang="ko-KR" altLang="en-US" dirty="0">
              <a:latin typeface="AppleSDGothicNeoR00" panose="02000503000000000000" pitchFamily="2" charset="-127"/>
              <a:ea typeface="AppleSDGothicNeoR00" panose="02000503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84A6B1-06E5-6677-50F3-BEE177875C7E}"/>
              </a:ext>
            </a:extLst>
          </p:cNvPr>
          <p:cNvSpPr txBox="1"/>
          <p:nvPr/>
        </p:nvSpPr>
        <p:spPr>
          <a:xfrm>
            <a:off x="1389450" y="4877985"/>
            <a:ext cx="60940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dirty="0" err="1">
                <a:latin typeface="AppleSDGothicNeoT00" panose="02000503000000000000" pitchFamily="2" charset="-127"/>
                <a:ea typeface="AppleSDGothicNeoT00" panose="02000503000000000000" pitchFamily="2" charset="-127"/>
              </a:rPr>
              <a:t>윤통과</a:t>
            </a:r>
            <a:r>
              <a:rPr lang="ko-KR" altLang="en-US" sz="1800" dirty="0">
                <a:latin typeface="AppleSDGothicNeoT00" panose="02000503000000000000" pitchFamily="2" charset="-127"/>
                <a:ea typeface="AppleSDGothicNeoT00" panose="02000503000000000000" pitchFamily="2" charset="-127"/>
              </a:rPr>
              <a:t> 함께 사건을 맡았던 사람 </a:t>
            </a:r>
            <a:r>
              <a:rPr lang="en-US" altLang="ko-KR" sz="1800" dirty="0">
                <a:latin typeface="AppleSDGothicNeoT00" panose="02000503000000000000" pitchFamily="2" charset="-127"/>
                <a:ea typeface="AppleSDGothicNeoT00" panose="02000503000000000000" pitchFamily="2" charset="-127"/>
              </a:rPr>
              <a:t>(</a:t>
            </a:r>
            <a:r>
              <a:rPr lang="ko-KR" altLang="en-US" sz="1800" dirty="0">
                <a:latin typeface="AppleSDGothicNeoT00" panose="02000503000000000000" pitchFamily="2" charset="-127"/>
                <a:ea typeface="AppleSDGothicNeoT00" panose="02000503000000000000" pitchFamily="2" charset="-127"/>
              </a:rPr>
              <a:t>사람</a:t>
            </a:r>
            <a:r>
              <a:rPr lang="en-US" altLang="ko-KR" sz="1800" dirty="0">
                <a:latin typeface="AppleSDGothicNeoT00" panose="02000503000000000000" pitchFamily="2" charset="-127"/>
                <a:ea typeface="AppleSDGothicNeoT00" panose="02000503000000000000" pitchFamily="2" charset="-127"/>
              </a:rPr>
              <a:t>, </a:t>
            </a:r>
            <a:r>
              <a:rPr lang="ko-KR" altLang="en-US" sz="1800" dirty="0">
                <a:latin typeface="AppleSDGothicNeoT00" panose="02000503000000000000" pitchFamily="2" charset="-127"/>
                <a:ea typeface="AppleSDGothicNeoT00" panose="02000503000000000000" pitchFamily="2" charset="-127"/>
              </a:rPr>
              <a:t>사건</a:t>
            </a:r>
            <a:r>
              <a:rPr lang="en-US" altLang="ko-KR" sz="1800" dirty="0">
                <a:latin typeface="AppleSDGothicNeoT00" panose="02000503000000000000" pitchFamily="2" charset="-127"/>
                <a:ea typeface="AppleSDGothicNeoT00" panose="02000503000000000000" pitchFamily="2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7351176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대통령실 새 상징 공개 “자유·평화·번영 염원” - 경향신문">
            <a:extLst>
              <a:ext uri="{FF2B5EF4-FFF2-40B4-BE49-F238E27FC236}">
                <a16:creationId xmlns:a16="http://schemas.microsoft.com/office/drawing/2014/main" id="{245C0499-DC49-4C70-7080-A98F65C7BB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48864" y="5663289"/>
            <a:ext cx="1183759" cy="1097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6" name="Picture 2" descr="윤석열 정부 검찰 출신 주요 공직자">
            <a:extLst>
              <a:ext uri="{FF2B5EF4-FFF2-40B4-BE49-F238E27FC236}">
                <a16:creationId xmlns:a16="http://schemas.microsoft.com/office/drawing/2014/main" id="{85482E3F-C71B-28B6-2411-34DC8C51E5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7033" y="707611"/>
            <a:ext cx="3556812" cy="6107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1291F15-401B-BBAA-AEAD-8542179604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1571" y="750914"/>
            <a:ext cx="6109172" cy="17687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0F2A393-6E9B-3B70-02AF-74A852141E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53906" y="2884809"/>
            <a:ext cx="5245370" cy="8763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EF76535-1F28-205C-48ED-24DE5ABC6CD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30509"/>
          <a:stretch/>
        </p:blipFill>
        <p:spPr>
          <a:xfrm>
            <a:off x="5431571" y="4246440"/>
            <a:ext cx="6197919" cy="12929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284B98B-FD2F-264E-CE1D-E209E5B4469C}"/>
              </a:ext>
            </a:extLst>
          </p:cNvPr>
          <p:cNvSpPr txBox="1"/>
          <p:nvPr/>
        </p:nvSpPr>
        <p:spPr>
          <a:xfrm>
            <a:off x="440012" y="309384"/>
            <a:ext cx="89319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후기</a:t>
            </a:r>
          </a:p>
        </p:txBody>
      </p:sp>
    </p:spTree>
    <p:extLst>
      <p:ext uri="{BB962C8B-B14F-4D97-AF65-F5344CB8AC3E}">
        <p14:creationId xmlns:p14="http://schemas.microsoft.com/office/powerpoint/2010/main" val="34731378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6F893B4-76C8-0210-D3F5-C17D210596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3301" y="1606138"/>
            <a:ext cx="3811978" cy="3811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대통령실 새 상징 공개 “자유·평화·번영 염원” - 경향신문">
            <a:extLst>
              <a:ext uri="{FF2B5EF4-FFF2-40B4-BE49-F238E27FC236}">
                <a16:creationId xmlns:a16="http://schemas.microsoft.com/office/drawing/2014/main" id="{97474DBA-9285-E5F5-8699-4B552A4E48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461" y="1349631"/>
            <a:ext cx="4484914" cy="4158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DD774A4A-8BAA-9159-FD6C-D8D9495CEBD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0219"/>
          <a:stretch/>
        </p:blipFill>
        <p:spPr>
          <a:xfrm>
            <a:off x="400051" y="383472"/>
            <a:ext cx="5345419" cy="271030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8C8E57A-A101-A2AB-6DEB-F4B24E7F5A6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8945"/>
          <a:stretch/>
        </p:blipFill>
        <p:spPr>
          <a:xfrm>
            <a:off x="4222360" y="2285995"/>
            <a:ext cx="7569589" cy="70977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2433E8E-85C8-5E0E-37D9-26EF80943F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79069" y="2950279"/>
            <a:ext cx="7550538" cy="102875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755FCA9-6008-D89E-7473-D084F6F8E9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40056" y="3607539"/>
            <a:ext cx="7055213" cy="283859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C417CAD-EC84-8DB7-D3A6-01DF836900C7}"/>
              </a:ext>
            </a:extLst>
          </p:cNvPr>
          <p:cNvSpPr txBox="1"/>
          <p:nvPr/>
        </p:nvSpPr>
        <p:spPr>
          <a:xfrm>
            <a:off x="60521" y="6444732"/>
            <a:ext cx="609485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latin typeface="AppleSDGothicNeoT00" panose="02000503000000000000" pitchFamily="2" charset="-127"/>
                <a:ea typeface="AppleSDGothicNeoT00" panose="02000503000000000000" pitchFamily="2" charset="-127"/>
                <a:hlinkClick r:id="rId7"/>
              </a:rPr>
              <a:t>https://www.ajunews.com/view/20221024103253140</a:t>
            </a:r>
            <a:endParaRPr lang="en-US" altLang="ko-KR" sz="1000" dirty="0">
              <a:latin typeface="AppleSDGothicNeoT00" panose="02000503000000000000" pitchFamily="2" charset="-127"/>
              <a:ea typeface="AppleSDGothicNeoT00" panose="02000503000000000000" pitchFamily="2" charset="-127"/>
            </a:endParaRPr>
          </a:p>
          <a:p>
            <a:r>
              <a:rPr lang="en-US" altLang="ko-KR" sz="1000" dirty="0">
                <a:latin typeface="AppleSDGothicNeoT00" panose="02000503000000000000" pitchFamily="2" charset="-127"/>
                <a:ea typeface="AppleSDGothicNeoT00" panose="02000503000000000000" pitchFamily="2" charset="-127"/>
              </a:rPr>
              <a:t>https://www.chosun.com/politics/politics_general/2022/10/23/7PDC3HUEWJBSJAJRS7S3DRL5K4/</a:t>
            </a:r>
            <a:endParaRPr lang="ko-KR" altLang="en-US" sz="1000" dirty="0">
              <a:latin typeface="AppleSDGothicNeoT00" panose="02000503000000000000" pitchFamily="2" charset="-127"/>
              <a:ea typeface="AppleSDGothicNeoT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345952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대통령실 새 상징 공개 “자유·평화·번영 염원” - 경향신문">
            <a:extLst>
              <a:ext uri="{FF2B5EF4-FFF2-40B4-BE49-F238E27FC236}">
                <a16:creationId xmlns:a16="http://schemas.microsoft.com/office/drawing/2014/main" id="{245C0499-DC49-4C70-7080-A98F65C7BB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1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9158" y="1231015"/>
            <a:ext cx="5173683" cy="4797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C01E78E-52E2-7B95-E849-C0FE2D5BD3C7}"/>
              </a:ext>
            </a:extLst>
          </p:cNvPr>
          <p:cNvSpPr txBox="1"/>
          <p:nvPr/>
        </p:nvSpPr>
        <p:spPr>
          <a:xfrm>
            <a:off x="3054140" y="2613392"/>
            <a:ext cx="6083717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0" dirty="0">
                <a:latin typeface="Y 너만을 비춤체" panose="020B0600000101010101" pitchFamily="50" charset="-127"/>
                <a:ea typeface="Y 너만을 비춤체" panose="020B0600000101010101" pitchFamily="50" charset="-127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29959443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대통령실 새 상징 공개 “자유·평화·번영 염원” - 경향신문">
            <a:extLst>
              <a:ext uri="{FF2B5EF4-FFF2-40B4-BE49-F238E27FC236}">
                <a16:creationId xmlns:a16="http://schemas.microsoft.com/office/drawing/2014/main" id="{19ED6ECE-4378-462D-4BDD-3BC9779158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48864" y="5663289"/>
            <a:ext cx="1183759" cy="1097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A7829A7-32FB-BC98-DB71-4DC42677BD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8738" y="0"/>
            <a:ext cx="6194523" cy="6858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ABFE9EB-0EE9-5355-775B-57C88F9AE733}"/>
              </a:ext>
            </a:extLst>
          </p:cNvPr>
          <p:cNvSpPr txBox="1"/>
          <p:nvPr/>
        </p:nvSpPr>
        <p:spPr>
          <a:xfrm>
            <a:off x="233756" y="261257"/>
            <a:ext cx="26180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법무부 분석 </a:t>
            </a:r>
            <a:r>
              <a:rPr lang="en-US" altLang="ko-KR" sz="20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(</a:t>
            </a:r>
            <a:r>
              <a:rPr lang="ko-KR" altLang="en-US" sz="20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사람</a:t>
            </a:r>
            <a:r>
              <a:rPr lang="en-US" altLang="ko-KR" sz="20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 </a:t>
            </a:r>
            <a:r>
              <a:rPr lang="ko-KR" altLang="en-US" sz="20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소속</a:t>
            </a:r>
            <a:r>
              <a:rPr lang="en-US" altLang="ko-KR" sz="20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)</a:t>
            </a:r>
            <a:endParaRPr lang="ko-KR" altLang="en-US" sz="20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361497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대통령실 새 상징 공개 “자유·평화·번영 염원” - 경향신문">
            <a:extLst>
              <a:ext uri="{FF2B5EF4-FFF2-40B4-BE49-F238E27FC236}">
                <a16:creationId xmlns:a16="http://schemas.microsoft.com/office/drawing/2014/main" id="{19ED6ECE-4378-462D-4BDD-3BC9779158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48864" y="5663289"/>
            <a:ext cx="1183759" cy="1097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A7829A7-32FB-BC98-DB71-4DC42677BD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377388"/>
            <a:ext cx="13578497" cy="1503285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잉크 1">
                <a:extLst>
                  <a:ext uri="{FF2B5EF4-FFF2-40B4-BE49-F238E27FC236}">
                    <a16:creationId xmlns:a16="http://schemas.microsoft.com/office/drawing/2014/main" id="{2A09DC5F-2F49-4C66-CBC6-EC2F3CEB1CC0}"/>
                  </a:ext>
                </a:extLst>
              </p14:cNvPr>
              <p14:cNvContentPartPr/>
              <p14:nvPr/>
            </p14:nvContentPartPr>
            <p14:xfrm>
              <a:off x="5665293" y="3396397"/>
              <a:ext cx="597600" cy="360"/>
            </p14:xfrm>
          </p:contentPart>
        </mc:Choice>
        <mc:Fallback xmlns="">
          <p:pic>
            <p:nvPicPr>
              <p:cNvPr id="2" name="잉크 1">
                <a:extLst>
                  <a:ext uri="{FF2B5EF4-FFF2-40B4-BE49-F238E27FC236}">
                    <a16:creationId xmlns:a16="http://schemas.microsoft.com/office/drawing/2014/main" id="{2A09DC5F-2F49-4C66-CBC6-EC2F3CEB1CC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656293" y="3387397"/>
                <a:ext cx="61524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" name="잉크 2">
                <a:extLst>
                  <a:ext uri="{FF2B5EF4-FFF2-40B4-BE49-F238E27FC236}">
                    <a16:creationId xmlns:a16="http://schemas.microsoft.com/office/drawing/2014/main" id="{8CA3F0CC-B6B4-BB25-E9F9-E7C24E36CC13}"/>
                  </a:ext>
                </a:extLst>
              </p14:cNvPr>
              <p14:cNvContentPartPr/>
              <p14:nvPr/>
            </p14:nvContentPartPr>
            <p14:xfrm>
              <a:off x="5816493" y="5382877"/>
              <a:ext cx="1569240" cy="34920"/>
            </p14:xfrm>
          </p:contentPart>
        </mc:Choice>
        <mc:Fallback xmlns="">
          <p:pic>
            <p:nvPicPr>
              <p:cNvPr id="3" name="잉크 2">
                <a:extLst>
                  <a:ext uri="{FF2B5EF4-FFF2-40B4-BE49-F238E27FC236}">
                    <a16:creationId xmlns:a16="http://schemas.microsoft.com/office/drawing/2014/main" id="{8CA3F0CC-B6B4-BB25-E9F9-E7C24E36CC1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807493" y="5374237"/>
                <a:ext cx="1586880" cy="5256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0774985D-C7C6-0404-9CF5-9ADC84A981AF}"/>
              </a:ext>
            </a:extLst>
          </p:cNvPr>
          <p:cNvSpPr txBox="1"/>
          <p:nvPr/>
        </p:nvSpPr>
        <p:spPr>
          <a:xfrm>
            <a:off x="233756" y="261257"/>
            <a:ext cx="26180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법무부 분석 </a:t>
            </a:r>
            <a:r>
              <a:rPr lang="en-US" altLang="ko-KR" sz="20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(</a:t>
            </a:r>
            <a:r>
              <a:rPr lang="ko-KR" altLang="en-US" sz="20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사람</a:t>
            </a:r>
            <a:r>
              <a:rPr lang="en-US" altLang="ko-KR" sz="20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 </a:t>
            </a:r>
            <a:r>
              <a:rPr lang="ko-KR" altLang="en-US" sz="20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소속</a:t>
            </a:r>
            <a:r>
              <a:rPr lang="en-US" altLang="ko-KR" sz="20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)</a:t>
            </a:r>
            <a:endParaRPr lang="ko-KR" altLang="en-US" sz="20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280104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대통령실 새 상징 공개 “자유·평화·번영 염원” - 경향신문">
            <a:extLst>
              <a:ext uri="{FF2B5EF4-FFF2-40B4-BE49-F238E27FC236}">
                <a16:creationId xmlns:a16="http://schemas.microsoft.com/office/drawing/2014/main" id="{19ED6ECE-4378-462D-4BDD-3BC9779158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48864" y="5663289"/>
            <a:ext cx="1183759" cy="1097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A7829A7-32FB-BC98-DB71-4DC42677BD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8738" y="0"/>
            <a:ext cx="6194523" cy="6858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ABFE9EB-0EE9-5355-775B-57C88F9AE733}"/>
              </a:ext>
            </a:extLst>
          </p:cNvPr>
          <p:cNvSpPr txBox="1"/>
          <p:nvPr/>
        </p:nvSpPr>
        <p:spPr>
          <a:xfrm>
            <a:off x="233756" y="261257"/>
            <a:ext cx="26180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법무부 분석 </a:t>
            </a:r>
            <a:r>
              <a:rPr lang="en-US" altLang="ko-KR" sz="20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(</a:t>
            </a:r>
            <a:r>
              <a:rPr lang="ko-KR" altLang="en-US" sz="20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사람</a:t>
            </a:r>
            <a:r>
              <a:rPr lang="en-US" altLang="ko-KR" sz="20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 </a:t>
            </a:r>
            <a:r>
              <a:rPr lang="ko-KR" altLang="en-US" sz="20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소속</a:t>
            </a:r>
            <a:r>
              <a:rPr lang="en-US" altLang="ko-KR" sz="20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)</a:t>
            </a:r>
            <a:endParaRPr lang="ko-KR" altLang="en-US" sz="20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616778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원, 대칭, 스크린샷, 라인이(가) 표시된 사진&#10;&#10;자동 생성된 설명">
            <a:extLst>
              <a:ext uri="{FF2B5EF4-FFF2-40B4-BE49-F238E27FC236}">
                <a16:creationId xmlns:a16="http://schemas.microsoft.com/office/drawing/2014/main" id="{ADC2327B-0E17-B8AE-9B2D-B6561B8C4C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8343" y="990600"/>
            <a:ext cx="6502400" cy="4876800"/>
          </a:xfrm>
          <a:prstGeom prst="rect">
            <a:avLst/>
          </a:prstGeom>
        </p:spPr>
      </p:pic>
      <p:pic>
        <p:nvPicPr>
          <p:cNvPr id="1026" name="Picture 2" descr="대통령실 새 상징 공개 “자유·평화·번영 염원” - 경향신문">
            <a:extLst>
              <a:ext uri="{FF2B5EF4-FFF2-40B4-BE49-F238E27FC236}">
                <a16:creationId xmlns:a16="http://schemas.microsoft.com/office/drawing/2014/main" id="{19ED6ECE-4378-462D-4BDD-3BC9779158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48864" y="5663289"/>
            <a:ext cx="1183759" cy="1097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ABFE9EB-0EE9-5355-775B-57C88F9AE733}"/>
              </a:ext>
            </a:extLst>
          </p:cNvPr>
          <p:cNvSpPr txBox="1"/>
          <p:nvPr/>
        </p:nvSpPr>
        <p:spPr>
          <a:xfrm>
            <a:off x="233756" y="261257"/>
            <a:ext cx="37000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법무부 분석 </a:t>
            </a:r>
            <a:r>
              <a:rPr lang="en-US" altLang="ko-KR" sz="20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(</a:t>
            </a:r>
            <a:r>
              <a:rPr lang="ko-KR" altLang="en-US" sz="20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소속</a:t>
            </a:r>
            <a:r>
              <a:rPr lang="en-US" altLang="ko-KR" sz="20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-</a:t>
            </a:r>
            <a:r>
              <a:rPr lang="ko-KR" altLang="en-US" sz="20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소속 </a:t>
            </a:r>
            <a:r>
              <a:rPr lang="en-US" altLang="ko-KR" sz="20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1mod)</a:t>
            </a:r>
            <a:endParaRPr lang="ko-KR" altLang="en-US" sz="20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CEF162-5696-07C0-4A1B-B9B87A4783C1}"/>
              </a:ext>
            </a:extLst>
          </p:cNvPr>
          <p:cNvSpPr txBox="1"/>
          <p:nvPr/>
        </p:nvSpPr>
        <p:spPr>
          <a:xfrm>
            <a:off x="746411" y="2274838"/>
            <a:ext cx="370005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연결 중심성으로 보았을 때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서울중앙지방검찰청을 중심으로 </a:t>
            </a:r>
            <a:endParaRPr kumimoji="1" lang="en-US" altLang="ko-KR" dirty="0"/>
          </a:p>
          <a:p>
            <a:r>
              <a:rPr kumimoji="1" lang="en-US" altLang="ko-KR" dirty="0"/>
              <a:t>-</a:t>
            </a:r>
            <a:r>
              <a:rPr kumimoji="1" lang="ko-KR" altLang="en-US" dirty="0"/>
              <a:t> 대검찰청</a:t>
            </a:r>
            <a:endParaRPr kumimoji="1" lang="en-US" altLang="ko-KR" dirty="0"/>
          </a:p>
          <a:p>
            <a:r>
              <a:rPr kumimoji="1" lang="en-US" altLang="ko-KR" dirty="0"/>
              <a:t>-</a:t>
            </a:r>
            <a:r>
              <a:rPr kumimoji="1" lang="ko-KR" altLang="en-US" dirty="0"/>
              <a:t> 광주지방검찰청</a:t>
            </a:r>
            <a:endParaRPr kumimoji="1" lang="en-US" altLang="ko-KR" dirty="0"/>
          </a:p>
          <a:p>
            <a:r>
              <a:rPr kumimoji="1" lang="en-US" altLang="ko-KR" dirty="0"/>
              <a:t>-</a:t>
            </a:r>
            <a:r>
              <a:rPr kumimoji="1" lang="ko-KR" altLang="en-US" dirty="0"/>
              <a:t> 수원지방검찰청</a:t>
            </a:r>
            <a:endParaRPr kumimoji="1" lang="en-US" altLang="ko-KR" dirty="0"/>
          </a:p>
          <a:p>
            <a:r>
              <a:rPr kumimoji="1" lang="en-US" altLang="ko-KR" dirty="0"/>
              <a:t>-</a:t>
            </a:r>
            <a:r>
              <a:rPr kumimoji="1" lang="ko-KR" altLang="en-US" dirty="0"/>
              <a:t> 법무부</a:t>
            </a:r>
            <a:endParaRPr kumimoji="1" lang="en-US" altLang="ko-KR" dirty="0"/>
          </a:p>
          <a:p>
            <a:r>
              <a:rPr kumimoji="1" lang="ko-Kore-KR" altLang="en-US" dirty="0"/>
              <a:t>순으로</a:t>
            </a:r>
            <a:r>
              <a:rPr kumimoji="1" lang="ko-KR" altLang="en-US" dirty="0"/>
              <a:t> 연관성이 높습니다</a:t>
            </a:r>
            <a:r>
              <a:rPr kumimoji="1" lang="en-US" altLang="ko-KR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2B1715-203F-622C-2750-BEB184EBA4F2}"/>
              </a:ext>
            </a:extLst>
          </p:cNvPr>
          <p:cNvSpPr txBox="1"/>
          <p:nvPr/>
        </p:nvSpPr>
        <p:spPr>
          <a:xfrm>
            <a:off x="3933808" y="292035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보충</a:t>
            </a:r>
            <a:r>
              <a:rPr kumimoji="1" lang="ko-KR" altLang="en-US" dirty="0"/>
              <a:t> 자료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4801356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대칭, 원, 라인, 도표이(가) 표시된 사진&#10;&#10;자동 생성된 설명">
            <a:extLst>
              <a:ext uri="{FF2B5EF4-FFF2-40B4-BE49-F238E27FC236}">
                <a16:creationId xmlns:a16="http://schemas.microsoft.com/office/drawing/2014/main" id="{898EB05E-BD53-A20F-EB49-FA4BC65C58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8343" y="990600"/>
            <a:ext cx="6502400" cy="4876800"/>
          </a:xfrm>
          <a:prstGeom prst="rect">
            <a:avLst/>
          </a:prstGeom>
        </p:spPr>
      </p:pic>
      <p:pic>
        <p:nvPicPr>
          <p:cNvPr id="1026" name="Picture 2" descr="대통령실 새 상징 공개 “자유·평화·번영 염원” - 경향신문">
            <a:extLst>
              <a:ext uri="{FF2B5EF4-FFF2-40B4-BE49-F238E27FC236}">
                <a16:creationId xmlns:a16="http://schemas.microsoft.com/office/drawing/2014/main" id="{19ED6ECE-4378-462D-4BDD-3BC9779158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48864" y="5663289"/>
            <a:ext cx="1183759" cy="1097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ABFE9EB-0EE9-5355-775B-57C88F9AE733}"/>
              </a:ext>
            </a:extLst>
          </p:cNvPr>
          <p:cNvSpPr txBox="1"/>
          <p:nvPr/>
        </p:nvSpPr>
        <p:spPr>
          <a:xfrm>
            <a:off x="233756" y="261257"/>
            <a:ext cx="37000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법무부 분석 </a:t>
            </a:r>
            <a:r>
              <a:rPr lang="en-US" altLang="ko-KR" sz="20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(</a:t>
            </a:r>
            <a:r>
              <a:rPr lang="ko-KR" altLang="en-US" sz="20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소속</a:t>
            </a:r>
            <a:r>
              <a:rPr lang="en-US" altLang="ko-KR" sz="20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-</a:t>
            </a:r>
            <a:r>
              <a:rPr lang="ko-KR" altLang="en-US" sz="20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소속 </a:t>
            </a:r>
            <a:r>
              <a:rPr lang="en-US" altLang="ko-KR" sz="20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1mod)</a:t>
            </a:r>
            <a:endParaRPr lang="ko-KR" altLang="en-US" sz="20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A61F76-FA2B-5288-1978-CCD52F03F264}"/>
              </a:ext>
            </a:extLst>
          </p:cNvPr>
          <p:cNvSpPr txBox="1"/>
          <p:nvPr/>
        </p:nvSpPr>
        <p:spPr>
          <a:xfrm>
            <a:off x="746411" y="2274838"/>
            <a:ext cx="37000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en-US" altLang="ko-Kore-KR" dirty="0"/>
          </a:p>
          <a:p>
            <a:endParaRPr kumimoji="1" lang="en-US" altLang="ko-Kore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7C3C43-A07A-424A-AA48-383475D7A3B6}"/>
              </a:ext>
            </a:extLst>
          </p:cNvPr>
          <p:cNvSpPr txBox="1"/>
          <p:nvPr/>
        </p:nvSpPr>
        <p:spPr>
          <a:xfrm>
            <a:off x="746411" y="2274838"/>
            <a:ext cx="370005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매개 중심성으로 보았을 때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상당히 많은 검찰청에서 매개 역할을 하는 것을 알 수 있습니다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특히</a:t>
            </a:r>
            <a:r>
              <a:rPr kumimoji="1" lang="en-US" altLang="ko-KR" dirty="0"/>
              <a:t>,</a:t>
            </a:r>
            <a:r>
              <a:rPr kumimoji="1" lang="ko-KR" altLang="en-US" dirty="0"/>
              <a:t> 대검찰청</a:t>
            </a:r>
            <a:r>
              <a:rPr kumimoji="1" lang="en-US" altLang="ko-KR" dirty="0"/>
              <a:t>,</a:t>
            </a:r>
            <a:r>
              <a:rPr kumimoji="1" lang="ko-KR" altLang="en-US" dirty="0"/>
              <a:t> 법무부</a:t>
            </a:r>
            <a:r>
              <a:rPr kumimoji="1" lang="en-US" altLang="ko-KR" dirty="0"/>
              <a:t>,</a:t>
            </a:r>
            <a:r>
              <a:rPr kumimoji="1" lang="ko-KR" altLang="en-US" dirty="0"/>
              <a:t> 서울중앙지방검찰청</a:t>
            </a:r>
            <a:r>
              <a:rPr kumimoji="1" lang="en-US" altLang="ko-KR" dirty="0"/>
              <a:t>,</a:t>
            </a:r>
            <a:r>
              <a:rPr kumimoji="1" lang="ko-KR" altLang="en-US" dirty="0"/>
              <a:t> 광주지방검찰청</a:t>
            </a:r>
            <a:r>
              <a:rPr kumimoji="1" lang="en-US" altLang="ko-KR" dirty="0"/>
              <a:t>,</a:t>
            </a:r>
            <a:r>
              <a:rPr kumimoji="1" lang="ko-KR" altLang="en-US" dirty="0"/>
              <a:t> 울산지방검찰청이 상당한 역할을 하고 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 </a:t>
            </a:r>
            <a:endParaRPr kumimoji="1" lang="en-US" altLang="ko-K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0F15E15-23DC-FE71-2620-D2BED502C3E4}"/>
              </a:ext>
            </a:extLst>
          </p:cNvPr>
          <p:cNvSpPr txBox="1"/>
          <p:nvPr/>
        </p:nvSpPr>
        <p:spPr>
          <a:xfrm>
            <a:off x="3933808" y="292035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보충</a:t>
            </a:r>
            <a:r>
              <a:rPr kumimoji="1" lang="ko-KR" altLang="en-US" dirty="0"/>
              <a:t> 자료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9069911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, 텍스트, 라인, 도표이(가) 표시된 사진&#10;&#10;자동 생성된 설명">
            <a:extLst>
              <a:ext uri="{FF2B5EF4-FFF2-40B4-BE49-F238E27FC236}">
                <a16:creationId xmlns:a16="http://schemas.microsoft.com/office/drawing/2014/main" id="{C26EE919-45A0-2986-AA75-DFD9EB5FFA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8343" y="990600"/>
            <a:ext cx="6502400" cy="4876800"/>
          </a:xfrm>
          <a:prstGeom prst="rect">
            <a:avLst/>
          </a:prstGeom>
        </p:spPr>
      </p:pic>
      <p:pic>
        <p:nvPicPr>
          <p:cNvPr id="1026" name="Picture 2" descr="대통령실 새 상징 공개 “자유·평화·번영 염원” - 경향신문">
            <a:extLst>
              <a:ext uri="{FF2B5EF4-FFF2-40B4-BE49-F238E27FC236}">
                <a16:creationId xmlns:a16="http://schemas.microsoft.com/office/drawing/2014/main" id="{19ED6ECE-4378-462D-4BDD-3BC9779158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48864" y="5663289"/>
            <a:ext cx="1183759" cy="1097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ABFE9EB-0EE9-5355-775B-57C88F9AE733}"/>
              </a:ext>
            </a:extLst>
          </p:cNvPr>
          <p:cNvSpPr txBox="1"/>
          <p:nvPr/>
        </p:nvSpPr>
        <p:spPr>
          <a:xfrm>
            <a:off x="233756" y="261257"/>
            <a:ext cx="37000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법무부 분석 </a:t>
            </a:r>
            <a:r>
              <a:rPr lang="en-US" altLang="ko-KR" sz="20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(</a:t>
            </a:r>
            <a:r>
              <a:rPr lang="ko-KR" altLang="en-US" sz="20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소속</a:t>
            </a:r>
            <a:r>
              <a:rPr lang="en-US" altLang="ko-KR" sz="20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-</a:t>
            </a:r>
            <a:r>
              <a:rPr lang="ko-KR" altLang="en-US" sz="20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소속 </a:t>
            </a:r>
            <a:r>
              <a:rPr lang="en-US" altLang="ko-KR" sz="20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1mod)</a:t>
            </a:r>
            <a:endParaRPr lang="ko-KR" altLang="en-US" sz="20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9BC34F-214C-BE49-8A35-13DB8B6D8712}"/>
              </a:ext>
            </a:extLst>
          </p:cNvPr>
          <p:cNvSpPr txBox="1"/>
          <p:nvPr/>
        </p:nvSpPr>
        <p:spPr>
          <a:xfrm>
            <a:off x="746411" y="2274838"/>
            <a:ext cx="465149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근접 중심성으로 보았을 때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서울중앙지방검찰청 </a:t>
            </a:r>
            <a:r>
              <a:rPr kumimoji="1" lang="en-US" altLang="ko-KR" dirty="0">
                <a:sym typeface="Wingdings" pitchFamily="2" charset="2"/>
              </a:rPr>
              <a:t></a:t>
            </a:r>
            <a:r>
              <a:rPr kumimoji="1" lang="ko-KR" altLang="en-US" dirty="0">
                <a:sym typeface="Wingdings" pitchFamily="2" charset="2"/>
              </a:rPr>
              <a:t> 대검찰청 </a:t>
            </a:r>
            <a:r>
              <a:rPr kumimoji="1" lang="en-US" altLang="ko-KR" dirty="0">
                <a:sym typeface="Wingdings" pitchFamily="2" charset="2"/>
              </a:rPr>
              <a:t></a:t>
            </a:r>
            <a:r>
              <a:rPr kumimoji="1" lang="ko-KR" altLang="en-US" dirty="0">
                <a:sym typeface="Wingdings" pitchFamily="2" charset="2"/>
              </a:rPr>
              <a:t> 법무부 서로 엄청나게 근접되어 있다는 것을 </a:t>
            </a:r>
            <a:r>
              <a:rPr kumimoji="1" lang="en-US" altLang="ko-KR" dirty="0">
                <a:sym typeface="Wingdings" pitchFamily="2" charset="2"/>
              </a:rPr>
              <a:t>directed</a:t>
            </a:r>
            <a:r>
              <a:rPr kumimoji="1" lang="ko-KR" altLang="en-US" dirty="0">
                <a:sym typeface="Wingdings" pitchFamily="2" charset="2"/>
              </a:rPr>
              <a:t>의 정도를 보면 알 수 있습니다</a:t>
            </a:r>
            <a:r>
              <a:rPr kumimoji="1" lang="en-US" altLang="ko-KR" dirty="0">
                <a:sym typeface="Wingdings" pitchFamily="2" charset="2"/>
              </a:rPr>
              <a:t>.</a:t>
            </a:r>
          </a:p>
          <a:p>
            <a:endParaRPr kumimoji="1" lang="en-US" altLang="ko-KR" dirty="0">
              <a:sym typeface="Wingdings" pitchFamily="2" charset="2"/>
            </a:endParaRPr>
          </a:p>
          <a:p>
            <a:r>
              <a:rPr kumimoji="1" lang="ko-KR" altLang="en-US" dirty="0">
                <a:sym typeface="Wingdings" pitchFamily="2" charset="2"/>
              </a:rPr>
              <a:t> </a:t>
            </a:r>
            <a:endParaRPr kumimoji="1"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D02976-64A7-3F19-0A1C-98D5C0752CCA}"/>
              </a:ext>
            </a:extLst>
          </p:cNvPr>
          <p:cNvSpPr txBox="1"/>
          <p:nvPr/>
        </p:nvSpPr>
        <p:spPr>
          <a:xfrm>
            <a:off x="3933808" y="292035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보충</a:t>
            </a:r>
            <a:r>
              <a:rPr kumimoji="1" lang="ko-KR" altLang="en-US" dirty="0"/>
              <a:t> 자료</a:t>
            </a:r>
            <a:endParaRPr kumimoji="1" lang="ko-Kore-KR" altLang="en-US" dirty="0"/>
          </a:p>
        </p:txBody>
      </p:sp>
      <p:pic>
        <p:nvPicPr>
          <p:cNvPr id="8" name="그림 7" descr="텍스트, 스크린샷, 메뉴, 번호이(가) 표시된 사진&#10;&#10;자동 생성된 설명">
            <a:extLst>
              <a:ext uri="{FF2B5EF4-FFF2-40B4-BE49-F238E27FC236}">
                <a16:creationId xmlns:a16="http://schemas.microsoft.com/office/drawing/2014/main" id="{4FB25293-DB96-8FB5-5D29-08E320142A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704" y="3952568"/>
            <a:ext cx="4945206" cy="2808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6554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744</TotalTime>
  <Words>783</Words>
  <Application>Microsoft Macintosh PowerPoint</Application>
  <PresentationFormat>와이드스크린</PresentationFormat>
  <Paragraphs>141</Paragraphs>
  <Slides>30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7" baseType="lpstr">
      <vt:lpstr>AppleSDGothicNeoB00</vt:lpstr>
      <vt:lpstr>AppleSDGothicNeoR00</vt:lpstr>
      <vt:lpstr>AppleSDGothicNeoT00</vt:lpstr>
      <vt:lpstr>맑은 고딕</vt:lpstr>
      <vt:lpstr>Y 너만을 비춤체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고연우</dc:creator>
  <cp:lastModifiedBy>김지환</cp:lastModifiedBy>
  <cp:revision>9</cp:revision>
  <dcterms:created xsi:type="dcterms:W3CDTF">2023-12-17T14:26:45Z</dcterms:created>
  <dcterms:modified xsi:type="dcterms:W3CDTF">2023-12-20T09:00:26Z</dcterms:modified>
</cp:coreProperties>
</file>